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78" r:id="rId3"/>
    <p:sldId id="269" r:id="rId4"/>
    <p:sldId id="270" r:id="rId5"/>
    <p:sldId id="263" r:id="rId6"/>
    <p:sldId id="271" r:id="rId7"/>
    <p:sldId id="272" r:id="rId8"/>
    <p:sldId id="258" r:id="rId9"/>
    <p:sldId id="279" r:id="rId10"/>
    <p:sldId id="273" r:id="rId11"/>
    <p:sldId id="274" r:id="rId12"/>
    <p:sldId id="275" r:id="rId13"/>
    <p:sldId id="280"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95B0"/>
    <a:srgbClr val="FA9706"/>
    <a:srgbClr val="9DE3E3"/>
    <a:srgbClr val="FFF0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55760" autoAdjust="0"/>
  </p:normalViewPr>
  <p:slideViewPr>
    <p:cSldViewPr>
      <p:cViewPr>
        <p:scale>
          <a:sx n="60" d="100"/>
          <a:sy n="60" d="100"/>
        </p:scale>
        <p:origin x="-1644" y="-54"/>
      </p:cViewPr>
      <p:guideLst>
        <p:guide orient="horz" pos="2160"/>
        <p:guide pos="2880"/>
      </p:guideLst>
    </p:cSldViewPr>
  </p:slideViewPr>
  <p:notesTextViewPr>
    <p:cViewPr>
      <p:scale>
        <a:sx n="1" d="1"/>
        <a:sy n="1" d="1"/>
      </p:scale>
      <p:origin x="0" y="0"/>
    </p:cViewPr>
  </p:notesTextViewPr>
  <p:notesViewPr>
    <p:cSldViewPr>
      <p:cViewPr>
        <p:scale>
          <a:sx n="68" d="100"/>
          <a:sy n="68" d="100"/>
        </p:scale>
        <p:origin x="-2652" y="-4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94CAF6F-7F74-4D32-BC41-BE35466EB9E9}" type="datetimeFigureOut">
              <a:rPr lang="en-US" smtClean="0"/>
              <a:t>9/24/2013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71184A9-F946-4FE4-A284-6E10661E7E5F}" type="slidenum">
              <a:rPr lang="en-US" smtClean="0"/>
              <a:t>‹#›</a:t>
            </a:fld>
            <a:endParaRPr lang="en-US" dirty="0"/>
          </a:p>
        </p:txBody>
      </p:sp>
    </p:spTree>
    <p:extLst>
      <p:ext uri="{BB962C8B-B14F-4D97-AF65-F5344CB8AC3E}">
        <p14:creationId xmlns:p14="http://schemas.microsoft.com/office/powerpoint/2010/main" val="2213967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the demands for Texas water by mining are not large compared to other demands, an analysis of the development of projections for demands and needs provides an example of the failure of the regional and state water planning process to collect and use the type of accurate data needed for a state water plan.</a:t>
            </a:r>
          </a:p>
          <a:p>
            <a:endParaRPr lang="en-US" dirty="0"/>
          </a:p>
          <a:p>
            <a:r>
              <a:rPr lang="en-US" dirty="0"/>
              <a:t>For planning purposes, water demands for mining include oil and gas activities, as well as those demands for coal, uranium, rock, sand, gravel and other traditional mining activities.</a:t>
            </a:r>
          </a:p>
        </p:txBody>
      </p:sp>
      <p:sp>
        <p:nvSpPr>
          <p:cNvPr id="4" name="Slide Number Placeholder 3"/>
          <p:cNvSpPr>
            <a:spLocks noGrp="1"/>
          </p:cNvSpPr>
          <p:nvPr>
            <p:ph type="sldNum" sz="quarter" idx="10"/>
          </p:nvPr>
        </p:nvSpPr>
        <p:spPr/>
        <p:txBody>
          <a:bodyPr/>
          <a:lstStyle/>
          <a:p>
            <a:fld id="{471184A9-F946-4FE4-A284-6E10661E7E5F}" type="slidenum">
              <a:rPr lang="en-US" smtClean="0"/>
              <a:t>1</a:t>
            </a:fld>
            <a:endParaRPr lang="en-US" dirty="0"/>
          </a:p>
        </p:txBody>
      </p:sp>
    </p:spTree>
    <p:extLst>
      <p:ext uri="{BB962C8B-B14F-4D97-AF65-F5344CB8AC3E}">
        <p14:creationId xmlns:p14="http://schemas.microsoft.com/office/powerpoint/2010/main" val="3580908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general language of the law under Chapter 36 provides groundwater districts with broad authority to collect accurate data on ground water use for mining.  There are exceptions, but </a:t>
            </a:r>
            <a:r>
              <a:rPr lang="en-US" dirty="0" smtClean="0"/>
              <a:t>the districts can require reports</a:t>
            </a:r>
            <a:r>
              <a:rPr lang="en-US" baseline="0" dirty="0" smtClean="0"/>
              <a:t> on ground water use for </a:t>
            </a:r>
            <a:r>
              <a:rPr lang="en-US" dirty="0" smtClean="0"/>
              <a:t>almost </a:t>
            </a:r>
            <a:r>
              <a:rPr lang="en-US" dirty="0"/>
              <a:t>all mining </a:t>
            </a:r>
            <a:r>
              <a:rPr lang="en-US" dirty="0" smtClean="0"/>
              <a:t>activities.  GCDs can</a:t>
            </a:r>
            <a:r>
              <a:rPr lang="en-US" baseline="0" dirty="0" smtClean="0"/>
              <a:t> </a:t>
            </a:r>
            <a:r>
              <a:rPr lang="en-US" dirty="0" smtClean="0"/>
              <a:t>require meters for and </a:t>
            </a:r>
            <a:r>
              <a:rPr lang="en-US" dirty="0"/>
              <a:t>reporting </a:t>
            </a:r>
            <a:r>
              <a:rPr lang="en-US" dirty="0" smtClean="0"/>
              <a:t>of ground </a:t>
            </a:r>
            <a:r>
              <a:rPr lang="en-US" dirty="0"/>
              <a:t>water pumping and uses.  This authority applies to sand, gravel, rock and other such mining, to most oil and gas activities, and to coal and uranium.</a:t>
            </a:r>
          </a:p>
        </p:txBody>
      </p:sp>
      <p:sp>
        <p:nvSpPr>
          <p:cNvPr id="4" name="Slide Number Placeholder 3"/>
          <p:cNvSpPr>
            <a:spLocks noGrp="1"/>
          </p:cNvSpPr>
          <p:nvPr>
            <p:ph type="sldNum" sz="quarter" idx="10"/>
          </p:nvPr>
        </p:nvSpPr>
        <p:spPr/>
        <p:txBody>
          <a:bodyPr/>
          <a:lstStyle/>
          <a:p>
            <a:fld id="{471184A9-F946-4FE4-A284-6E10661E7E5F}" type="slidenum">
              <a:rPr lang="en-US" smtClean="0"/>
              <a:t>10</a:t>
            </a:fld>
            <a:endParaRPr lang="en-US" dirty="0"/>
          </a:p>
        </p:txBody>
      </p:sp>
    </p:spTree>
    <p:extLst>
      <p:ext uri="{BB962C8B-B14F-4D97-AF65-F5344CB8AC3E}">
        <p14:creationId xmlns:p14="http://schemas.microsoft.com/office/powerpoint/2010/main" val="3184241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While</a:t>
            </a:r>
            <a:r>
              <a:rPr lang="en-US" baseline="0" dirty="0" smtClean="0"/>
              <a:t> most water wells for coal mining are exempt from regulation by GCDs under Section 36.117, mining companies are still required to report on their water withdrawal and use.  </a:t>
            </a:r>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11</a:t>
            </a:fld>
            <a:endParaRPr lang="en-US" dirty="0"/>
          </a:p>
        </p:txBody>
      </p:sp>
    </p:spTree>
    <p:extLst>
      <p:ext uri="{BB962C8B-B14F-4D97-AF65-F5344CB8AC3E}">
        <p14:creationId xmlns:p14="http://schemas.microsoft.com/office/powerpoint/2010/main" val="3541344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Likewise, for uranium mining, for which some activities are exempt from some GCD regulation or permit requirements, withdrawal and use data is still required to be reported.</a:t>
            </a:r>
          </a:p>
        </p:txBody>
      </p:sp>
      <p:sp>
        <p:nvSpPr>
          <p:cNvPr id="4" name="Slide Number Placeholder 3"/>
          <p:cNvSpPr>
            <a:spLocks noGrp="1"/>
          </p:cNvSpPr>
          <p:nvPr>
            <p:ph type="sldNum" sz="quarter" idx="10"/>
          </p:nvPr>
        </p:nvSpPr>
        <p:spPr/>
        <p:txBody>
          <a:bodyPr/>
          <a:lstStyle/>
          <a:p>
            <a:fld id="{471184A9-F946-4FE4-A284-6E10661E7E5F}" type="slidenum">
              <a:rPr lang="en-US" smtClean="0"/>
              <a:t>12</a:t>
            </a:fld>
            <a:endParaRPr lang="en-US" dirty="0"/>
          </a:p>
        </p:txBody>
      </p:sp>
    </p:spTree>
    <p:extLst>
      <p:ext uri="{BB962C8B-B14F-4D97-AF65-F5344CB8AC3E}">
        <p14:creationId xmlns:p14="http://schemas.microsoft.com/office/powerpoint/2010/main" val="4002049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The total amount of water for all mining activities, including oil and gas exploration and production, made up about 2% of statewide water use in 2010. It is projected to be about 2% by 2060, rising to 3% in between 2010 and 2030 before falling back by 2040.  The predicted expansion of fracking is the reason for a rise in demands in the next 20 years.</a:t>
            </a:r>
          </a:p>
          <a:p>
            <a:r>
              <a:rPr lang="en-US" dirty="0"/>
              <a:t>  </a:t>
            </a:r>
          </a:p>
          <a:p>
            <a:r>
              <a:rPr lang="en-US" dirty="0"/>
              <a:t>While that is a small percentage of state water uses, the demands for water for mining certainly can be significant on a local level. Even where water use for mining is significant, Texas does a poor job of quantifying  the demands, however.</a:t>
            </a:r>
          </a:p>
        </p:txBody>
      </p:sp>
      <p:sp>
        <p:nvSpPr>
          <p:cNvPr id="4" name="Slide Number Placeholder 3"/>
          <p:cNvSpPr>
            <a:spLocks noGrp="1"/>
          </p:cNvSpPr>
          <p:nvPr>
            <p:ph type="sldNum" sz="quarter" idx="10"/>
          </p:nvPr>
        </p:nvSpPr>
        <p:spPr/>
        <p:txBody>
          <a:bodyPr/>
          <a:lstStyle/>
          <a:p>
            <a:fld id="{471184A9-F946-4FE4-A284-6E10661E7E5F}" type="slidenum">
              <a:rPr lang="en-US" smtClean="0"/>
              <a:t>2</a:t>
            </a:fld>
            <a:endParaRPr lang="en-US" dirty="0"/>
          </a:p>
        </p:txBody>
      </p:sp>
    </p:spTree>
    <p:extLst>
      <p:ext uri="{BB962C8B-B14F-4D97-AF65-F5344CB8AC3E}">
        <p14:creationId xmlns:p14="http://schemas.microsoft.com/office/powerpoint/2010/main" val="1794168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state's efforts to project the demands for water for mining have varied wildly. </a:t>
            </a:r>
          </a:p>
          <a:p>
            <a:r>
              <a:rPr lang="en-US" dirty="0"/>
              <a:t> </a:t>
            </a:r>
          </a:p>
          <a:p>
            <a:r>
              <a:rPr lang="en-US" dirty="0"/>
              <a:t>Those projections doubled from 1997 (the orange line) to 2012 (the green line).  </a:t>
            </a:r>
          </a:p>
          <a:p>
            <a:r>
              <a:rPr lang="en-US" dirty="0"/>
              <a:t> </a:t>
            </a:r>
          </a:p>
          <a:p>
            <a:r>
              <a:rPr lang="en-US" dirty="0"/>
              <a:t>The new TWDB projections which are the starting point for the 2016 regional plans the red line) show a drop from the 2012 projections.   </a:t>
            </a:r>
          </a:p>
          <a:p>
            <a:r>
              <a:rPr lang="en-US" dirty="0"/>
              <a:t> </a:t>
            </a:r>
          </a:p>
          <a:p>
            <a:r>
              <a:rPr lang="en-US" dirty="0"/>
              <a:t>The historic use figures, in blue, show wide variability and are not likely to provide much help in projecting future demands. Moreover, the lack of data collection on actual uses in the past makes the accuracy of these historic figures doubtful.   </a:t>
            </a:r>
          </a:p>
          <a:p>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3</a:t>
            </a:fld>
            <a:endParaRPr lang="en-US" dirty="0"/>
          </a:p>
        </p:txBody>
      </p:sp>
    </p:spTree>
    <p:extLst>
      <p:ext uri="{BB962C8B-B14F-4D97-AF65-F5344CB8AC3E}">
        <p14:creationId xmlns:p14="http://schemas.microsoft.com/office/powerpoint/2010/main" val="3901187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Statewide projections are made up of a compilation of projections from 16 regions.  The problems in projections at the regional level highlight the uncertainties in the statewide projections. </a:t>
            </a:r>
          </a:p>
          <a:p>
            <a:r>
              <a:rPr lang="en-US" dirty="0"/>
              <a:t> </a:t>
            </a:r>
          </a:p>
          <a:p>
            <a:r>
              <a:rPr lang="en-US" dirty="0"/>
              <a:t>In the 2012 plan, two regional projections for mining demands </a:t>
            </a:r>
            <a:r>
              <a:rPr lang="en-US" dirty="0" smtClean="0"/>
              <a:t>make </a:t>
            </a:r>
            <a:r>
              <a:rPr lang="en-US" dirty="0"/>
              <a:t>good examples.  These two planning processes show significant changes from the 2012 projections in green to the more recent </a:t>
            </a:r>
            <a:r>
              <a:rPr lang="en-US" dirty="0" smtClean="0"/>
              <a:t>initial TWDB projections for</a:t>
            </a:r>
            <a:r>
              <a:rPr lang="en-US" baseline="0" dirty="0" smtClean="0"/>
              <a:t> the 2017 state water plan </a:t>
            </a:r>
            <a:r>
              <a:rPr lang="en-US" dirty="0" smtClean="0"/>
              <a:t>in </a:t>
            </a:r>
            <a:r>
              <a:rPr lang="en-US" dirty="0"/>
              <a:t>red.  </a:t>
            </a:r>
            <a:r>
              <a:rPr lang="en-US" dirty="0" smtClean="0"/>
              <a:t>The Region</a:t>
            </a:r>
            <a:r>
              <a:rPr lang="en-US" baseline="0" dirty="0" smtClean="0"/>
              <a:t> H chart also shows in purple what that region proposed back to TWDB for the 2017 plan. </a:t>
            </a:r>
          </a:p>
          <a:p>
            <a:r>
              <a:rPr lang="en-US" dirty="0"/>
              <a:t> </a:t>
            </a:r>
          </a:p>
          <a:p>
            <a:r>
              <a:rPr lang="en-US" dirty="0"/>
              <a:t>For Region G, the 2012 water projections are about 50% of the new </a:t>
            </a:r>
            <a:r>
              <a:rPr lang="en-US" dirty="0" smtClean="0"/>
              <a:t>projections.  For Region H, </a:t>
            </a:r>
            <a:r>
              <a:rPr lang="en-US" dirty="0"/>
              <a:t>the TWDB new projections </a:t>
            </a:r>
            <a:r>
              <a:rPr lang="en-US" dirty="0" smtClean="0"/>
              <a:t>are </a:t>
            </a:r>
            <a:r>
              <a:rPr lang="en-US" dirty="0"/>
              <a:t>about 10,000 acre feet per </a:t>
            </a:r>
            <a:r>
              <a:rPr lang="en-US" dirty="0" smtClean="0"/>
              <a:t>year, with Region H’s proposal of</a:t>
            </a:r>
            <a:r>
              <a:rPr lang="en-US" baseline="0" dirty="0" smtClean="0"/>
              <a:t> </a:t>
            </a:r>
            <a:r>
              <a:rPr lang="en-US" dirty="0" smtClean="0"/>
              <a:t>just under 20,000 acre feet per year. Both are well </a:t>
            </a:r>
            <a:r>
              <a:rPr lang="en-US" dirty="0"/>
              <a:t>below the 60,000 to 70,000 acre-feet per year projected just a few years ago in the 2012 state plan</a:t>
            </a:r>
            <a:r>
              <a:rPr lang="en-US" dirty="0" smtClean="0"/>
              <a:t>.</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basis for that proposed change by Region H to increase TWDB’s projection is a change in the projections in Chamber County.  In its explanation for its request to increase the demands, Region H’s consultants stated: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457200"/>
            <a:r>
              <a:rPr lang="en-US" dirty="0" smtClean="0"/>
              <a:t>The</a:t>
            </a:r>
            <a:r>
              <a:rPr lang="en-US" baseline="0" dirty="0" smtClean="0"/>
              <a:t> [Region] recommended using the average of Water Use Survey estimates for the 2005-2009 (a demand of 8201 ac-ft/yr) as a level projection through 2070.</a:t>
            </a:r>
            <a:endParaRPr lang="en-US" dirty="0"/>
          </a:p>
          <a:p>
            <a:r>
              <a:rPr lang="en-US" dirty="0"/>
              <a:t> </a:t>
            </a:r>
          </a:p>
          <a:p>
            <a:r>
              <a:rPr lang="en-US" dirty="0" smtClean="0"/>
              <a:t>In other words,</a:t>
            </a:r>
            <a:r>
              <a:rPr lang="en-US" baseline="0" dirty="0" smtClean="0"/>
              <a:t> the projection was not based on projected demands, but a few years of past reported use.  This 8201 demand figure was then just added for each decade.  Clearly, these types of projections are almost no more than guesses. There was no effort to collect data on what the mining industries projected as increases or decreases in production or water demands.</a:t>
            </a:r>
          </a:p>
          <a:p>
            <a:endParaRPr lang="en-US" baseline="0" dirty="0" smtClean="0"/>
          </a:p>
          <a:p>
            <a:r>
              <a:rPr lang="en-US" dirty="0" smtClean="0"/>
              <a:t>These types of approaches to </a:t>
            </a:r>
            <a:r>
              <a:rPr lang="en-US" dirty="0"/>
              <a:t>projections, together with the fact that mining water use is less than 2% of the overall water demands, might suggest that very little attention should be given to tracking the use or </a:t>
            </a:r>
            <a:r>
              <a:rPr lang="en-US" dirty="0" smtClean="0"/>
              <a:t>projecting </a:t>
            </a:r>
            <a:r>
              <a:rPr lang="en-US" dirty="0"/>
              <a:t>for future uses.  The money spent to collect the data might be better spent on other work. </a:t>
            </a:r>
          </a:p>
          <a:p>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4</a:t>
            </a:fld>
            <a:endParaRPr lang="en-US" dirty="0"/>
          </a:p>
        </p:txBody>
      </p:sp>
    </p:spTree>
    <p:extLst>
      <p:ext uri="{BB962C8B-B14F-4D97-AF65-F5344CB8AC3E}">
        <p14:creationId xmlns:p14="http://schemas.microsoft.com/office/powerpoint/2010/main" val="3980879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counties, however, the amount of water used for mining is significant in relationship to total demands for water. </a:t>
            </a:r>
          </a:p>
          <a:p>
            <a:r>
              <a:rPr lang="en-US" dirty="0"/>
              <a:t> </a:t>
            </a:r>
          </a:p>
          <a:p>
            <a:r>
              <a:rPr lang="en-US" dirty="0"/>
              <a:t>And, of course, there can be even more significant water use issues closer to where the water is produced for mining activities. </a:t>
            </a:r>
          </a:p>
          <a:p>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5</a:t>
            </a:fld>
            <a:endParaRPr lang="en-US" dirty="0"/>
          </a:p>
        </p:txBody>
      </p:sp>
    </p:spTree>
    <p:extLst>
      <p:ext uri="{BB962C8B-B14F-4D97-AF65-F5344CB8AC3E}">
        <p14:creationId xmlns:p14="http://schemas.microsoft.com/office/powerpoint/2010/main" val="3996646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Moreover, in a number of regional plans, the projected needs for additional water for mining are significant drivers to develop </a:t>
            </a:r>
            <a:r>
              <a:rPr lang="en-US" dirty="0" smtClean="0"/>
              <a:t>strategies for obtaining</a:t>
            </a:r>
            <a:r>
              <a:rPr lang="en-US" baseline="0" dirty="0" smtClean="0"/>
              <a:t> additional </a:t>
            </a:r>
            <a:r>
              <a:rPr lang="en-US" dirty="0" smtClean="0"/>
              <a:t>sources </a:t>
            </a:r>
            <a:r>
              <a:rPr lang="en-US" dirty="0"/>
              <a:t>of </a:t>
            </a:r>
            <a:r>
              <a:rPr lang="en-US" dirty="0" smtClean="0"/>
              <a:t>water. Thus, these water needs add to </a:t>
            </a:r>
            <a:r>
              <a:rPr lang="en-US" dirty="0"/>
              <a:t>the overall projected costs of the state water plan.  </a:t>
            </a:r>
          </a:p>
          <a:p>
            <a:r>
              <a:rPr lang="en-US" dirty="0"/>
              <a:t> </a:t>
            </a:r>
          </a:p>
          <a:p>
            <a:r>
              <a:rPr lang="en-US" dirty="0"/>
              <a:t>In Region I, for example, the projected need in 2020 is for 30,000 acre-feet per year of new water, more than one-third of the 83,000 acre-feet per </a:t>
            </a:r>
            <a:r>
              <a:rPr lang="en-US" dirty="0" smtClean="0"/>
              <a:t>year, which is Region </a:t>
            </a:r>
            <a:r>
              <a:rPr lang="en-US" dirty="0"/>
              <a:t>I’s total projected needs that year.  </a:t>
            </a:r>
          </a:p>
          <a:p>
            <a:r>
              <a:rPr lang="en-US" dirty="0"/>
              <a:t> </a:t>
            </a:r>
          </a:p>
          <a:p>
            <a:r>
              <a:rPr lang="en-US" dirty="0"/>
              <a:t>In Region N, the projected need of 8000 acre-feet of new water per year in 2020 makes up over 50% of the 2020 total need projected for that region.</a:t>
            </a:r>
          </a:p>
          <a:p>
            <a:r>
              <a:rPr lang="en-US" dirty="0"/>
              <a:t> </a:t>
            </a:r>
          </a:p>
          <a:p>
            <a:r>
              <a:rPr lang="en-US" dirty="0"/>
              <a:t>As is shown in the lower table, both regions also project </a:t>
            </a:r>
            <a:r>
              <a:rPr lang="en-US" b="1" dirty="0"/>
              <a:t>unmet</a:t>
            </a:r>
            <a:r>
              <a:rPr lang="en-US" dirty="0"/>
              <a:t> water needs for mining for 2010 and into the future. These </a:t>
            </a:r>
            <a:r>
              <a:rPr lang="en-US" dirty="0" smtClean="0"/>
              <a:t>two regions and  others have </a:t>
            </a:r>
            <a:r>
              <a:rPr lang="en-US" dirty="0"/>
              <a:t>not </a:t>
            </a:r>
            <a:r>
              <a:rPr lang="en-US" dirty="0" smtClean="0"/>
              <a:t>yet determined </a:t>
            </a:r>
            <a:r>
              <a:rPr lang="en-US" dirty="0"/>
              <a:t>how they </a:t>
            </a:r>
            <a:r>
              <a:rPr lang="en-US" dirty="0" smtClean="0"/>
              <a:t>obtain water for</a:t>
            </a:r>
            <a:r>
              <a:rPr lang="en-US" baseline="0" dirty="0" smtClean="0"/>
              <a:t> such </a:t>
            </a:r>
            <a:r>
              <a:rPr lang="en-US" dirty="0" smtClean="0"/>
              <a:t>unmet needs</a:t>
            </a:r>
            <a:r>
              <a:rPr lang="en-US" dirty="0"/>
              <a:t>.   </a:t>
            </a:r>
          </a:p>
        </p:txBody>
      </p:sp>
      <p:sp>
        <p:nvSpPr>
          <p:cNvPr id="4" name="Slide Number Placeholder 3"/>
          <p:cNvSpPr>
            <a:spLocks noGrp="1"/>
          </p:cNvSpPr>
          <p:nvPr>
            <p:ph type="sldNum" sz="quarter" idx="10"/>
          </p:nvPr>
        </p:nvSpPr>
        <p:spPr/>
        <p:txBody>
          <a:bodyPr/>
          <a:lstStyle/>
          <a:p>
            <a:fld id="{471184A9-F946-4FE4-A284-6E10661E7E5F}" type="slidenum">
              <a:rPr lang="en-US" smtClean="0"/>
              <a:t>6</a:t>
            </a:fld>
            <a:endParaRPr lang="en-US" dirty="0"/>
          </a:p>
        </p:txBody>
      </p:sp>
    </p:spTree>
    <p:extLst>
      <p:ext uri="{BB962C8B-B14F-4D97-AF65-F5344CB8AC3E}">
        <p14:creationId xmlns:p14="http://schemas.microsoft.com/office/powerpoint/2010/main" val="2704826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One key question is whether TWDB, other state agencies, ground water districts or others have the authority to collect the data needed to determine actual uses and other data needed to project  the water demands for mining activities.  </a:t>
            </a:r>
          </a:p>
          <a:p>
            <a:endParaRPr lang="en-US" baseline="0" dirty="0" smtClean="0"/>
          </a:p>
          <a:p>
            <a:r>
              <a:rPr lang="en-US" baseline="0" dirty="0" smtClean="0"/>
              <a:t>The laws listed above and others make it clear: they do.  </a:t>
            </a:r>
          </a:p>
          <a:p>
            <a:endParaRPr lang="en-US" baseline="0" dirty="0" smtClean="0"/>
          </a:p>
          <a:p>
            <a:r>
              <a:rPr lang="en-US" baseline="0" dirty="0" smtClean="0"/>
              <a:t>Unfortunately, these entities are not using those laws effectively.   There certainly are limits on funding for such data collection, but a coordinated and determined effort could provide the data at reasonable costs.  </a:t>
            </a:r>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7</a:t>
            </a:fld>
            <a:endParaRPr lang="en-US" dirty="0"/>
          </a:p>
        </p:txBody>
      </p:sp>
    </p:spTree>
    <p:extLst>
      <p:ext uri="{BB962C8B-B14F-4D97-AF65-F5344CB8AC3E}">
        <p14:creationId xmlns:p14="http://schemas.microsoft.com/office/powerpoint/2010/main" val="2929671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TWDB is authorized to collect the data needed through surveys for mining and a number of other activities.  </a:t>
            </a:r>
            <a:r>
              <a:rPr lang="en-US" dirty="0" smtClean="0"/>
              <a:t>It</a:t>
            </a:r>
            <a:r>
              <a:rPr lang="en-US" baseline="0" dirty="0" smtClean="0"/>
              <a:t> is important to note that TWDB is not limited to collecting past use information.  It can gather other data needed for long-term water supply planning.  That might be industries or utilities’ projections of future production, which drives water use.  The surveys from TWDB, however, have only asked for past use data.  TWDB does not ask those surveyed about their projected water uses or projected changes in production that could indicate changes in water uses. </a:t>
            </a:r>
            <a:endParaRPr lang="en-US" dirty="0"/>
          </a:p>
          <a:p>
            <a:r>
              <a:rPr lang="en-US" dirty="0"/>
              <a:t> </a:t>
            </a:r>
          </a:p>
          <a:p>
            <a:r>
              <a:rPr lang="en-US" dirty="0"/>
              <a:t>The report of the Bureau of Economic Geology in 2011 on water use in mining makes it clear, however, that </a:t>
            </a:r>
            <a:r>
              <a:rPr lang="en-US" dirty="0" smtClean="0"/>
              <a:t>even</a:t>
            </a:r>
            <a:r>
              <a:rPr lang="en-US" baseline="0" dirty="0" smtClean="0"/>
              <a:t> surveys of past use have not been adequate.  </a:t>
            </a:r>
            <a:r>
              <a:rPr lang="en-US" dirty="0" smtClean="0"/>
              <a:t>(</a:t>
            </a:r>
            <a:r>
              <a:rPr lang="en-US" dirty="0"/>
              <a:t>See “Current and Future Water Use in the Texas Mining and Oil and Gas Industry,” http://www.beg.utexas.edu/water-energy/docs/Report_TWDB-MiningWaterUse_9.pdf. </a:t>
            </a:r>
            <a:r>
              <a:rPr lang="en-US" dirty="0" smtClean="0"/>
              <a:t>) </a:t>
            </a:r>
            <a:r>
              <a:rPr lang="en-US" dirty="0"/>
              <a:t>BEG </a:t>
            </a:r>
            <a:r>
              <a:rPr lang="en-US" dirty="0" smtClean="0"/>
              <a:t>stated</a:t>
            </a:r>
            <a:r>
              <a:rPr lang="en-US" baseline="0" dirty="0" smtClean="0"/>
              <a:t>, in essence, that it </a:t>
            </a:r>
            <a:r>
              <a:rPr lang="en-US" dirty="0" smtClean="0"/>
              <a:t>could </a:t>
            </a:r>
            <a:r>
              <a:rPr lang="en-US" dirty="0"/>
              <a:t>not rely on the data collected </a:t>
            </a:r>
            <a:r>
              <a:rPr lang="en-US" dirty="0" smtClean="0"/>
              <a:t>by TWDB </a:t>
            </a:r>
            <a:r>
              <a:rPr lang="en-US" dirty="0"/>
              <a:t>surveys </a:t>
            </a:r>
            <a:r>
              <a:rPr lang="en-US" dirty="0" smtClean="0"/>
              <a:t>alone since </a:t>
            </a:r>
            <a:r>
              <a:rPr lang="en-US" dirty="0"/>
              <a:t>only 50 to 60 percent of the TWDB surveys were </a:t>
            </a:r>
            <a:r>
              <a:rPr lang="en-US" dirty="0" smtClean="0"/>
              <a:t>returned. That is despite </a:t>
            </a:r>
            <a:r>
              <a:rPr lang="en-US" dirty="0"/>
              <a:t>the penalties that could apply.  </a:t>
            </a:r>
            <a:endParaRPr lang="en-US" dirty="0" smtClean="0"/>
          </a:p>
          <a:p>
            <a:endParaRPr lang="en-US" dirty="0" smtClean="0"/>
          </a:p>
          <a:p>
            <a:r>
              <a:rPr lang="en-US" dirty="0" smtClean="0"/>
              <a:t>TWDB </a:t>
            </a:r>
            <a:r>
              <a:rPr lang="en-US" dirty="0"/>
              <a:t>did not and has not exercised its authority to seek </a:t>
            </a:r>
            <a:r>
              <a:rPr lang="en-US" dirty="0" smtClean="0"/>
              <a:t>criminal</a:t>
            </a:r>
            <a:r>
              <a:rPr lang="en-US" baseline="0" dirty="0" smtClean="0"/>
              <a:t> </a:t>
            </a:r>
            <a:r>
              <a:rPr lang="en-US" dirty="0" smtClean="0"/>
              <a:t>penalties for failure to provide responses.</a:t>
            </a:r>
            <a:r>
              <a:rPr lang="en-US" baseline="0" dirty="0" smtClean="0"/>
              <a:t>  It does hope for voluntary compliance and is finding some benefit in the provision that limits on TWDB funding or TCEQ permits would create the incentives to respond</a:t>
            </a:r>
            <a:r>
              <a:rPr lang="en-US" dirty="0" smtClean="0"/>
              <a:t>. Thus, apparently some applicants for TWDB or TCEQ action have been told that</a:t>
            </a:r>
            <a:r>
              <a:rPr lang="en-US" baseline="0" dirty="0" smtClean="0"/>
              <a:t> the agencies cannot proceed with the applications until the surveys are submitted.  There are not, however, many instances of this process providing surveys, and fewer yet that result in timely survey responses.</a:t>
            </a:r>
            <a:endParaRPr lang="en-US" dirty="0"/>
          </a:p>
          <a:p>
            <a:endParaRPr lang="en-US" dirty="0"/>
          </a:p>
          <a:p>
            <a:r>
              <a:rPr lang="en-US" dirty="0"/>
              <a:t>TWDB is now reporting better compliance with its surveys. </a:t>
            </a:r>
            <a:endParaRPr lang="en-US" dirty="0" smtClean="0"/>
          </a:p>
          <a:p>
            <a:endParaRPr lang="en-US" dirty="0" smtClean="0"/>
          </a:p>
          <a:p>
            <a:r>
              <a:rPr lang="en-US" dirty="0" smtClean="0"/>
              <a:t>Surveys </a:t>
            </a:r>
            <a:r>
              <a:rPr lang="en-US" dirty="0"/>
              <a:t>for mining use, however, are done only once every 5 </a:t>
            </a:r>
            <a:r>
              <a:rPr lang="en-US" dirty="0" smtClean="0"/>
              <a:t>years;</a:t>
            </a:r>
            <a:r>
              <a:rPr lang="en-US" baseline="0" dirty="0" smtClean="0"/>
              <a:t> surveys for other uses are done annually.   </a:t>
            </a:r>
            <a:r>
              <a:rPr lang="en-US" dirty="0" smtClean="0"/>
              <a:t>Surveys for mining water</a:t>
            </a:r>
            <a:r>
              <a:rPr lang="en-US" baseline="0" dirty="0" smtClean="0"/>
              <a:t> demands </a:t>
            </a:r>
            <a:r>
              <a:rPr lang="en-US" dirty="0" smtClean="0"/>
              <a:t>have </a:t>
            </a:r>
            <a:r>
              <a:rPr lang="en-US" dirty="0"/>
              <a:t>not </a:t>
            </a:r>
            <a:r>
              <a:rPr lang="en-US" dirty="0" smtClean="0"/>
              <a:t>been performed again since</a:t>
            </a:r>
            <a:r>
              <a:rPr lang="en-US" baseline="0" dirty="0" smtClean="0"/>
              <a:t> </a:t>
            </a:r>
            <a:r>
              <a:rPr lang="en-US" dirty="0" smtClean="0"/>
              <a:t>those </a:t>
            </a:r>
            <a:r>
              <a:rPr lang="en-US" dirty="0"/>
              <a:t>used by BEG </a:t>
            </a:r>
            <a:r>
              <a:rPr lang="en-US" dirty="0" smtClean="0"/>
              <a:t>in its 2011 report.  Thus</a:t>
            </a:r>
            <a:r>
              <a:rPr lang="en-US" dirty="0"/>
              <a:t>, the 2017 water plan </a:t>
            </a:r>
            <a:r>
              <a:rPr lang="en-US" dirty="0" smtClean="0"/>
              <a:t>are continuing</a:t>
            </a:r>
            <a:r>
              <a:rPr lang="en-US" baseline="0" dirty="0" smtClean="0"/>
              <a:t> to </a:t>
            </a:r>
            <a:r>
              <a:rPr lang="en-US" dirty="0" smtClean="0"/>
              <a:t>rely </a:t>
            </a:r>
            <a:r>
              <a:rPr lang="en-US" dirty="0"/>
              <a:t>on the </a:t>
            </a:r>
            <a:r>
              <a:rPr lang="en-US" dirty="0" smtClean="0"/>
              <a:t>pre-2011 TWDB surveys, a 2012 BEG update </a:t>
            </a:r>
            <a:r>
              <a:rPr lang="en-US" dirty="0"/>
              <a:t>on oil and gas use (http://www.beg.utexas.edu/water-energy/docs/Final_Report_O&amp;GWaterUse-2012_8.pdf </a:t>
            </a:r>
            <a:r>
              <a:rPr lang="en-US" dirty="0" smtClean="0"/>
              <a:t>) and other sources</a:t>
            </a:r>
            <a:r>
              <a:rPr lang="en-US" baseline="0" dirty="0" smtClean="0"/>
              <a:t> of information, such as </a:t>
            </a:r>
            <a:r>
              <a:rPr lang="en-US" dirty="0" smtClean="0"/>
              <a:t>informal </a:t>
            </a:r>
            <a:r>
              <a:rPr lang="en-US" dirty="0"/>
              <a:t>communications between BEG and trade associations or </a:t>
            </a:r>
            <a:r>
              <a:rPr lang="en-US" dirty="0" smtClean="0"/>
              <a:t>members </a:t>
            </a:r>
            <a:r>
              <a:rPr lang="en-US" dirty="0"/>
              <a:t>of the </a:t>
            </a:r>
            <a:r>
              <a:rPr lang="en-US" dirty="0" smtClean="0"/>
              <a:t>mining</a:t>
            </a:r>
            <a:r>
              <a:rPr lang="en-US" baseline="0" dirty="0" smtClean="0"/>
              <a:t> </a:t>
            </a:r>
            <a:r>
              <a:rPr lang="en-US" dirty="0" smtClean="0"/>
              <a:t>industries.  </a:t>
            </a:r>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8</a:t>
            </a:fld>
            <a:endParaRPr lang="en-US" dirty="0"/>
          </a:p>
        </p:txBody>
      </p:sp>
    </p:spTree>
    <p:extLst>
      <p:ext uri="{BB962C8B-B14F-4D97-AF65-F5344CB8AC3E}">
        <p14:creationId xmlns:p14="http://schemas.microsoft.com/office/powerpoint/2010/main" val="4204846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Most surface</a:t>
            </a:r>
            <a:r>
              <a:rPr lang="en-US" baseline="0" dirty="0" smtClean="0"/>
              <a:t> water that is used in oil and gas activities, coal and </a:t>
            </a:r>
            <a:r>
              <a:rPr lang="en-US" baseline="0" smtClean="0"/>
              <a:t>other mining </a:t>
            </a:r>
            <a:r>
              <a:rPr lang="en-US" baseline="0" dirty="0" smtClean="0"/>
              <a:t>that is not ground water is used pursuant to water right permits issued by TCEQ or pursuant to contracts for the purchase of the water from river authorities or others with surplus water. Pursuant to Texas Water Code, TCEQ can and does require annual reports on such uses and copies of contracts for sale.  The accuracy of resulting water use figures is again questionable, since TCEQ does not require accurate metering of water use and it does no, or almost no, enforcement for failure to file accurate reports on the amount of water used or even failure to reports at all.   </a:t>
            </a:r>
            <a:endParaRPr lang="en-US" dirty="0"/>
          </a:p>
        </p:txBody>
      </p:sp>
      <p:sp>
        <p:nvSpPr>
          <p:cNvPr id="4" name="Slide Number Placeholder 3"/>
          <p:cNvSpPr>
            <a:spLocks noGrp="1"/>
          </p:cNvSpPr>
          <p:nvPr>
            <p:ph type="sldNum" sz="quarter" idx="10"/>
          </p:nvPr>
        </p:nvSpPr>
        <p:spPr/>
        <p:txBody>
          <a:bodyPr/>
          <a:lstStyle/>
          <a:p>
            <a:fld id="{471184A9-F946-4FE4-A284-6E10661E7E5F}" type="slidenum">
              <a:rPr lang="en-US" smtClean="0"/>
              <a:t>9</a:t>
            </a:fld>
            <a:endParaRPr lang="en-US" dirty="0"/>
          </a:p>
        </p:txBody>
      </p:sp>
    </p:spTree>
    <p:extLst>
      <p:ext uri="{BB962C8B-B14F-4D97-AF65-F5344CB8AC3E}">
        <p14:creationId xmlns:p14="http://schemas.microsoft.com/office/powerpoint/2010/main" val="2081390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9DFE8AD-B79B-493B-9EAA-C0FD229701E2}"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5AF073A-B142-4EA9-BBEF-3434D51005F5}" type="datetimeFigureOut">
              <a:rPr lang="en-US" smtClean="0"/>
              <a:t>9/24/2013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89DFE8AD-B79B-493B-9EAA-C0FD229701E2}" type="slidenum">
              <a:rPr lang="en-US" smtClean="0"/>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9DE3E3">
                <a:alpha val="0"/>
              </a:srgbClr>
            </a:gs>
            <a:gs pos="100000">
              <a:schemeClr val="accent3"/>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5AF073A-B142-4EA9-BBEF-3434D51005F5}" type="datetimeFigureOut">
              <a:rPr lang="en-US" smtClean="0"/>
              <a:t>9/24/2013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9DFE8AD-B79B-493B-9EAA-C0FD229701E2}" type="slidenum">
              <a:rPr lang="en-US" smtClean="0"/>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p:cNvSpPr txBox="1"/>
          <p:nvPr/>
        </p:nvSpPr>
        <p:spPr>
          <a:xfrm>
            <a:off x="381000" y="3005078"/>
            <a:ext cx="8305800" cy="1785104"/>
          </a:xfrm>
          <a:prstGeom prst="rect">
            <a:avLst/>
          </a:prstGeom>
          <a:noFill/>
        </p:spPr>
        <p:txBody>
          <a:bodyPr wrap="square" rtlCol="0">
            <a:spAutoFit/>
          </a:bodyPr>
          <a:lstStyle/>
          <a:p>
            <a:pPr algn="ctr"/>
            <a:r>
              <a:rPr lang="en-US" sz="2400" b="1" i="1" dirty="0" smtClean="0">
                <a:solidFill>
                  <a:schemeClr val="bg2">
                    <a:lumMod val="25000"/>
                  </a:schemeClr>
                </a:solidFill>
                <a:effectLst/>
                <a:latin typeface="Cambria" pitchFamily="18" charset="0"/>
              </a:rPr>
              <a:t>Water Demands for Mining</a:t>
            </a:r>
            <a:r>
              <a:rPr lang="en-US" b="1" i="1" dirty="0" smtClean="0">
                <a:solidFill>
                  <a:schemeClr val="bg2">
                    <a:lumMod val="25000"/>
                  </a:schemeClr>
                </a:solidFill>
                <a:effectLst/>
                <a:latin typeface="Cambria" pitchFamily="18" charset="0"/>
              </a:rPr>
              <a:t/>
            </a:r>
            <a:br>
              <a:rPr lang="en-US" b="1" i="1" dirty="0" smtClean="0">
                <a:solidFill>
                  <a:schemeClr val="bg2">
                    <a:lumMod val="25000"/>
                  </a:schemeClr>
                </a:solidFill>
                <a:effectLst/>
                <a:latin typeface="Cambria" pitchFamily="18" charset="0"/>
              </a:rPr>
            </a:br>
            <a:r>
              <a:rPr lang="en-US" b="1" i="1" dirty="0" smtClean="0">
                <a:solidFill>
                  <a:schemeClr val="bg2">
                    <a:lumMod val="25000"/>
                  </a:schemeClr>
                </a:solidFill>
                <a:effectLst/>
                <a:latin typeface="Cambria" pitchFamily="18" charset="0"/>
              </a:rPr>
              <a:t>Richard Lowerre</a:t>
            </a:r>
          </a:p>
          <a:p>
            <a:pPr algn="ctr"/>
            <a:r>
              <a:rPr lang="en-US" b="1" i="1" dirty="0" smtClean="0">
                <a:solidFill>
                  <a:schemeClr val="bg2">
                    <a:lumMod val="25000"/>
                  </a:schemeClr>
                </a:solidFill>
                <a:latin typeface="Cambria" pitchFamily="18" charset="0"/>
              </a:rPr>
              <a:t>Adapted from presentation to Texas Groundwater Summit</a:t>
            </a:r>
          </a:p>
          <a:p>
            <a:pPr algn="ctr"/>
            <a:r>
              <a:rPr lang="en-US" b="1" i="1" dirty="0" smtClean="0">
                <a:solidFill>
                  <a:schemeClr val="bg2">
                    <a:lumMod val="25000"/>
                  </a:schemeClr>
                </a:solidFill>
                <a:effectLst/>
                <a:latin typeface="Cambria" pitchFamily="18" charset="0"/>
              </a:rPr>
              <a:t>September 2013</a:t>
            </a:r>
          </a:p>
          <a:p>
            <a:pPr algn="r"/>
            <a:r>
              <a:rPr lang="en-US" sz="1600" i="1" dirty="0" smtClean="0">
                <a:solidFill>
                  <a:schemeClr val="bg2">
                    <a:lumMod val="25000"/>
                  </a:schemeClr>
                </a:solidFill>
                <a:effectLst/>
                <a:latin typeface="Cambria" pitchFamily="18" charset="0"/>
              </a:rPr>
              <a:t/>
            </a:r>
            <a:br>
              <a:rPr lang="en-US" sz="1600" i="1" dirty="0" smtClean="0">
                <a:solidFill>
                  <a:schemeClr val="bg2">
                    <a:lumMod val="25000"/>
                  </a:schemeClr>
                </a:solidFill>
                <a:effectLst/>
                <a:latin typeface="Cambria" pitchFamily="18" charset="0"/>
              </a:rPr>
            </a:br>
            <a:endParaRPr lang="en-US" sz="1600" dirty="0">
              <a:solidFill>
                <a:schemeClr val="bg2">
                  <a:lumMod val="25000"/>
                </a:schemeClr>
              </a:solidFill>
              <a:latin typeface="Cambria" pitchFamily="18"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3305769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028343"/>
            <a:ext cx="7467600" cy="4739759"/>
          </a:xfrm>
          <a:prstGeom prst="rect">
            <a:avLst/>
          </a:prstGeom>
        </p:spPr>
        <p:txBody>
          <a:bodyPr wrap="square">
            <a:spAutoFit/>
          </a:bodyPr>
          <a:lstStyle/>
          <a:p>
            <a:pPr algn="ctr"/>
            <a:r>
              <a:rPr lang="en-US" sz="2400" b="1" dirty="0" smtClean="0"/>
              <a:t>Reports to Groundwater Conservation Districts</a:t>
            </a:r>
          </a:p>
          <a:p>
            <a:endParaRPr lang="en-US" u="sng" dirty="0"/>
          </a:p>
          <a:p>
            <a:pPr algn="ctr"/>
            <a:r>
              <a:rPr lang="en-US" sz="2000" b="1" dirty="0" smtClean="0"/>
              <a:t>Records </a:t>
            </a:r>
            <a:r>
              <a:rPr lang="en-US" sz="2000" b="1" dirty="0"/>
              <a:t>and </a:t>
            </a:r>
            <a:r>
              <a:rPr lang="en-US" sz="2000" b="1" dirty="0" smtClean="0"/>
              <a:t>Reports:  Section 36.111 Tex. Water Code</a:t>
            </a:r>
          </a:p>
          <a:p>
            <a:pPr algn="ctr"/>
            <a:endParaRPr lang="en-US" sz="2000" dirty="0"/>
          </a:p>
          <a:p>
            <a:pPr marL="342900" lvl="0" indent="-342900">
              <a:buAutoNum type="alphaLcParenBoth"/>
            </a:pPr>
            <a:r>
              <a:rPr lang="en-US" sz="2000" dirty="0" smtClean="0"/>
              <a:t>The </a:t>
            </a:r>
            <a:r>
              <a:rPr lang="en-US" sz="2000" dirty="0"/>
              <a:t>district may require that records be kept and reports be made of the drilling, equipping, and completing of water wells and of the </a:t>
            </a:r>
            <a:r>
              <a:rPr lang="en-US" sz="2000" b="1" dirty="0"/>
              <a:t>production and use of groundwater</a:t>
            </a:r>
            <a:r>
              <a:rPr lang="en-US" sz="2000" b="1" dirty="0" smtClean="0"/>
              <a:t>.</a:t>
            </a:r>
          </a:p>
          <a:p>
            <a:pPr lvl="0"/>
            <a:endParaRPr lang="en-US" sz="2000" dirty="0" smtClean="0"/>
          </a:p>
          <a:p>
            <a:pPr marL="342900" lvl="0" indent="-342900">
              <a:buAutoNum type="alphaLcParenBoth"/>
            </a:pPr>
            <a:r>
              <a:rPr lang="en-US" sz="2000" dirty="0" smtClean="0"/>
              <a:t>In </a:t>
            </a:r>
            <a:r>
              <a:rPr lang="en-US" sz="2000" dirty="0"/>
              <a:t>implementing Subsection (a), a district may adopt rules that require an owner or operator of a water well that is required to be registered with or permitted by the district, except for the owner or operator of a well that is exempt from permit requirements under Section 36.117(b)(1), </a:t>
            </a:r>
            <a:r>
              <a:rPr lang="en-US" sz="2000" b="1" dirty="0"/>
              <a:t>to report groundwater withdrawals using reasonable and appropriate reporting methods and frequency</a:t>
            </a:r>
            <a:r>
              <a:rPr lang="en-US" sz="2000" dirty="0"/>
              <a:t>.</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1055833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73100" y="1219200"/>
            <a:ext cx="7620000" cy="5386090"/>
          </a:xfrm>
          <a:prstGeom prst="rect">
            <a:avLst/>
          </a:prstGeom>
        </p:spPr>
        <p:txBody>
          <a:bodyPr wrap="square">
            <a:spAutoFit/>
          </a:bodyPr>
          <a:lstStyle/>
          <a:p>
            <a:pPr lvl="0" algn="ctr"/>
            <a:r>
              <a:rPr lang="en-US" sz="2400" b="1" dirty="0" smtClean="0"/>
              <a:t>Reports on Groundwater use by Coal Mines</a:t>
            </a:r>
          </a:p>
          <a:p>
            <a:endParaRPr lang="en-US" sz="2000" b="1" u="sng" dirty="0" smtClean="0"/>
          </a:p>
          <a:p>
            <a:pPr algn="ctr"/>
            <a:r>
              <a:rPr lang="en-US" sz="2000" b="1" dirty="0" smtClean="0"/>
              <a:t>Section </a:t>
            </a:r>
            <a:r>
              <a:rPr lang="en-US" sz="2000" b="1" dirty="0"/>
              <a:t>36.117, Tex. Water </a:t>
            </a:r>
            <a:r>
              <a:rPr lang="en-US" sz="2000" b="1" dirty="0" smtClean="0"/>
              <a:t>Code</a:t>
            </a:r>
          </a:p>
          <a:p>
            <a:pPr algn="ctr"/>
            <a:endParaRPr lang="en-US" sz="2000" dirty="0" smtClean="0"/>
          </a:p>
          <a:p>
            <a:pPr lvl="0"/>
            <a:r>
              <a:rPr lang="en-US" sz="2000" dirty="0" smtClean="0"/>
              <a:t>(</a:t>
            </a:r>
            <a:r>
              <a:rPr lang="en-US" sz="2000" dirty="0"/>
              <a:t>e) An entity holding a permit issued by the Railroad Commission of Texas under Chapter 134, Natural Resources Code, that authorizes the drilling of a water well </a:t>
            </a:r>
            <a:r>
              <a:rPr lang="en-US" sz="2000" b="1" dirty="0"/>
              <a:t>shall </a:t>
            </a:r>
            <a:r>
              <a:rPr lang="en-US" sz="2000" dirty="0"/>
              <a:t>report monthly to the </a:t>
            </a:r>
            <a:r>
              <a:rPr lang="en-US" sz="2000" dirty="0" smtClean="0"/>
              <a:t>[Groundwater  Conservation] district:</a:t>
            </a:r>
          </a:p>
          <a:p>
            <a:pPr lvl="0"/>
            <a:endParaRPr lang="en-US" sz="2000" dirty="0" smtClean="0"/>
          </a:p>
          <a:p>
            <a:pPr marL="800100" lvl="1" indent="-342900">
              <a:buAutoNum type="arabicParenBoth"/>
            </a:pPr>
            <a:r>
              <a:rPr lang="en-US" sz="2000" dirty="0" smtClean="0"/>
              <a:t>the </a:t>
            </a:r>
            <a:r>
              <a:rPr lang="en-US" sz="2000" dirty="0"/>
              <a:t>total amount of water withdrawn during the month</a:t>
            </a:r>
            <a:r>
              <a:rPr lang="en-US" sz="2000" dirty="0" smtClean="0"/>
              <a:t>;</a:t>
            </a:r>
          </a:p>
          <a:p>
            <a:pPr marL="800100" lvl="1" indent="-342900">
              <a:buAutoNum type="arabicParenBoth"/>
            </a:pPr>
            <a:endParaRPr lang="en-US" sz="2000" dirty="0" smtClean="0"/>
          </a:p>
          <a:p>
            <a:pPr lvl="1"/>
            <a:r>
              <a:rPr lang="en-US" sz="2000" dirty="0" smtClean="0"/>
              <a:t>(</a:t>
            </a:r>
            <a:r>
              <a:rPr lang="en-US" sz="2000" dirty="0"/>
              <a:t>2) the quantity of water necessary for mining activities; </a:t>
            </a:r>
            <a:r>
              <a:rPr lang="en-US" sz="2000" dirty="0" smtClean="0"/>
              <a:t>and</a:t>
            </a:r>
          </a:p>
          <a:p>
            <a:pPr lvl="1"/>
            <a:endParaRPr lang="en-US" sz="2000" dirty="0" smtClean="0"/>
          </a:p>
          <a:p>
            <a:pPr lvl="1"/>
            <a:r>
              <a:rPr lang="en-US" sz="2000" dirty="0" smtClean="0"/>
              <a:t>(</a:t>
            </a:r>
            <a:r>
              <a:rPr lang="en-US" sz="2000" dirty="0"/>
              <a:t>3) the quantity of water withdrawn for other purposes</a:t>
            </a:r>
            <a:r>
              <a:rPr lang="en-US" sz="2000" dirty="0" smtClean="0"/>
              <a:t>.</a:t>
            </a:r>
          </a:p>
          <a:p>
            <a:pPr lvl="1"/>
            <a:endParaRPr lang="en-US" sz="2000" dirty="0" smtClean="0"/>
          </a:p>
          <a:p>
            <a:pPr lvl="1"/>
            <a:endParaRPr lang="en-US" sz="2000" dirty="0"/>
          </a:p>
          <a:p>
            <a:pPr lvl="1"/>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1361704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97346"/>
            <a:ext cx="8001000" cy="5970865"/>
          </a:xfrm>
          <a:prstGeom prst="rect">
            <a:avLst/>
          </a:prstGeom>
        </p:spPr>
        <p:txBody>
          <a:bodyPr wrap="square">
            <a:spAutoFit/>
          </a:bodyPr>
          <a:lstStyle/>
          <a:p>
            <a:pPr lvl="0" algn="ctr"/>
            <a:r>
              <a:rPr lang="en-US" sz="2400" b="1" dirty="0" smtClean="0"/>
              <a:t>Groundwater Reports For Uranium Mining</a:t>
            </a:r>
          </a:p>
          <a:p>
            <a:pPr lvl="0"/>
            <a:endParaRPr lang="en-US" sz="1600" b="1" dirty="0"/>
          </a:p>
          <a:p>
            <a:pPr lvl="0"/>
            <a:r>
              <a:rPr lang="en-US" b="1" dirty="0" smtClean="0"/>
              <a:t>For exempt exploratory wells: Section 131.354 Tex. Nat. Resources Code</a:t>
            </a:r>
          </a:p>
          <a:p>
            <a:pPr lvl="0"/>
            <a:endParaRPr lang="en-US" sz="1600" dirty="0"/>
          </a:p>
          <a:p>
            <a:pPr lvl="0"/>
            <a:r>
              <a:rPr lang="en-US" sz="1600" dirty="0" smtClean="0"/>
              <a:t>(</a:t>
            </a:r>
            <a:r>
              <a:rPr lang="en-US" sz="1600" dirty="0"/>
              <a:t>c) A well described by Section 131.353(c) is subject to a groundwater conservation district's rules for registration, production, and </a:t>
            </a:r>
            <a:r>
              <a:rPr lang="en-US" sz="1600" b="1" dirty="0"/>
              <a:t>reporting </a:t>
            </a:r>
            <a:r>
              <a:rPr lang="en-US" sz="1600" dirty="0"/>
              <a:t>if:</a:t>
            </a:r>
          </a:p>
          <a:p>
            <a:pPr lvl="1"/>
            <a:r>
              <a:rPr lang="en-US" sz="1600" dirty="0"/>
              <a:t>(1) the well is located in the groundwater conservation district and the well is used for rig supply purposes; and</a:t>
            </a:r>
          </a:p>
          <a:p>
            <a:pPr lvl="1"/>
            <a:r>
              <a:rPr lang="en-US" sz="1600" dirty="0"/>
              <a:t>(2) the cumulative amount of water produced from the wells located inside the area subject to the exploration permit and completed under the exploration permit issued under this subchapter exceeds 40 acre feet in one year.</a:t>
            </a:r>
          </a:p>
          <a:p>
            <a:pPr lvl="0"/>
            <a:r>
              <a:rPr lang="en-US" sz="1600" dirty="0"/>
              <a:t>(d) Each month, the holder of an exploration permit governing a well described by Section 131.353(c) and located in a groundwater conservation district shall report to the district the total amount of water produced from each well described by Section 131.353(c</a:t>
            </a:r>
            <a:r>
              <a:rPr lang="en-US" sz="1600" dirty="0" smtClean="0"/>
              <a:t>)…</a:t>
            </a:r>
          </a:p>
          <a:p>
            <a:pPr lvl="0"/>
            <a:endParaRPr lang="en-US" sz="1600" dirty="0" smtClean="0"/>
          </a:p>
          <a:p>
            <a:pPr lvl="0"/>
            <a:r>
              <a:rPr lang="en-US" b="1" dirty="0" smtClean="0"/>
              <a:t>For other wells, Section 27.024, Tex. Water Code</a:t>
            </a:r>
          </a:p>
          <a:p>
            <a:pPr lvl="0"/>
            <a:endParaRPr lang="en-US" b="1" dirty="0" smtClean="0"/>
          </a:p>
          <a:p>
            <a:r>
              <a:rPr lang="en-US" sz="1600" dirty="0" smtClean="0"/>
              <a:t>SHARING </a:t>
            </a:r>
            <a:r>
              <a:rPr lang="en-US" sz="1600" dirty="0"/>
              <a:t>OF GEOLOGIC, HYDROLOGIC, AND WATER QUALITY DATA. (a) </a:t>
            </a:r>
            <a:r>
              <a:rPr lang="en-US" sz="1600" dirty="0" smtClean="0"/>
              <a:t>…for </a:t>
            </a:r>
            <a:r>
              <a:rPr lang="en-US" sz="1600" dirty="0"/>
              <a:t>an area permit for an area located in a groundwater conservation district has identified a permit boundary, the person shall provide to that </a:t>
            </a:r>
            <a:r>
              <a:rPr lang="en-US" sz="1600" dirty="0" smtClean="0"/>
              <a:t>district . . . </a:t>
            </a:r>
            <a:endParaRPr lang="en-US" sz="1600" dirty="0"/>
          </a:p>
          <a:p>
            <a:r>
              <a:rPr lang="en-US" sz="1600" dirty="0" smtClean="0"/>
              <a:t>(</a:t>
            </a:r>
            <a:r>
              <a:rPr lang="en-US" sz="1600" dirty="0"/>
              <a:t>4)  on a monthly basis, the amount of water produced from the wells described by Section 27.023(a); </a:t>
            </a:r>
            <a:r>
              <a:rPr lang="en-US" sz="1600" dirty="0" smtClean="0"/>
              <a:t>…</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4244689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pPr algn="ctr"/>
            <a:r>
              <a:rPr lang="en-US" sz="2800" b="1" dirty="0" smtClean="0"/>
              <a:t>CONCLUSION</a:t>
            </a:r>
            <a:endParaRPr lang="en-US" sz="2800" b="1" dirty="0"/>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r>
              <a:rPr lang="en-US" dirty="0" smtClean="0"/>
              <a:t>This analysis of the data collection for water demand projections for mining is disturbing.  It data collection for other sectors is similar, the State Water Plan has to be viewed with significant skepticism.</a:t>
            </a:r>
          </a:p>
          <a:p>
            <a:endParaRPr lang="en-US" dirty="0"/>
          </a:p>
          <a:p>
            <a:r>
              <a:rPr lang="en-US" dirty="0" smtClean="0"/>
              <a:t>Given the percentage of total state water used for mining, data collection for mining may not be a priority.  Even if it is not a priority statewide, it should be in some regions. </a:t>
            </a:r>
          </a:p>
          <a:p>
            <a:endParaRPr lang="en-US" dirty="0"/>
          </a:p>
          <a:p>
            <a:r>
              <a:rPr lang="en-US" dirty="0" smtClean="0"/>
              <a:t>TWDB and others could use existing law to improve significantly the quality of the data available, for both past use and the other information needed to project future demands.  </a:t>
            </a:r>
          </a:p>
          <a:p>
            <a:endParaRPr lang="en-US" dirty="0"/>
          </a:p>
          <a:p>
            <a:r>
              <a:rPr lang="en-US" dirty="0" smtClean="0"/>
              <a:t>Accurate data collection needs to be a priority if the state water plan is going to help solving future water needs in an efficient manner.   </a:t>
            </a:r>
          </a:p>
        </p:txBody>
      </p:sp>
    </p:spTree>
    <p:extLst>
      <p:ext uri="{BB962C8B-B14F-4D97-AF65-F5344CB8AC3E}">
        <p14:creationId xmlns:p14="http://schemas.microsoft.com/office/powerpoint/2010/main" val="3160368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2771" y="1755228"/>
            <a:ext cx="4114800" cy="328406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17571" y="1752600"/>
            <a:ext cx="4343400" cy="328406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7"/>
          <p:cNvSpPr>
            <a:spLocks noChangeArrowheads="1"/>
          </p:cNvSpPr>
          <p:nvPr/>
        </p:nvSpPr>
        <p:spPr bwMode="auto">
          <a:xfrm>
            <a:off x="2751699" y="852808"/>
            <a:ext cx="37712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ea typeface="Times New Roman" pitchFamily="18" charset="0"/>
                <a:cs typeface="Times New Roman" pitchFamily="18" charset="0"/>
              </a:rPr>
              <a:t>Statewide Water Demands </a:t>
            </a:r>
            <a:endParaRPr kumimoji="0" lang="en-US"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13549945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826" y="533400"/>
            <a:ext cx="7960577" cy="525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27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532" y="152400"/>
            <a:ext cx="699293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532" y="3352800"/>
            <a:ext cx="6992937" cy="333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8133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graphicFrame>
        <p:nvGraphicFramePr>
          <p:cNvPr id="15" name="Table 14"/>
          <p:cNvGraphicFramePr>
            <a:graphicFrameLocks noGrp="1"/>
          </p:cNvGraphicFramePr>
          <p:nvPr>
            <p:extLst>
              <p:ext uri="{D42A27DB-BD31-4B8C-83A1-F6EECF244321}">
                <p14:modId xmlns:p14="http://schemas.microsoft.com/office/powerpoint/2010/main" val="1812106119"/>
              </p:ext>
            </p:extLst>
          </p:nvPr>
        </p:nvGraphicFramePr>
        <p:xfrm>
          <a:off x="838200" y="761997"/>
          <a:ext cx="7467600" cy="5410206"/>
        </p:xfrm>
        <a:graphic>
          <a:graphicData uri="http://schemas.openxmlformats.org/drawingml/2006/table">
            <a:tbl>
              <a:tblPr/>
              <a:tblGrid>
                <a:gridCol w="2000250"/>
                <a:gridCol w="1733550"/>
                <a:gridCol w="1733550"/>
                <a:gridCol w="2000250"/>
              </a:tblGrid>
              <a:tr h="1623059">
                <a:tc>
                  <a:txBody>
                    <a:bodyPr/>
                    <a:lstStyle/>
                    <a:p>
                      <a:pPr algn="ctr" fontAlgn="ctr"/>
                      <a:r>
                        <a:rPr lang="en-US" sz="1600" b="1" i="0" u="none" strike="noStrike" dirty="0">
                          <a:solidFill>
                            <a:srgbClr val="000000"/>
                          </a:solidFill>
                          <a:effectLst/>
                          <a:latin typeface="Constantia"/>
                        </a:rPr>
                        <a:t>County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en-US" sz="1600" b="1" i="0" u="none" strike="noStrike" dirty="0">
                          <a:solidFill>
                            <a:srgbClr val="000000"/>
                          </a:solidFill>
                          <a:effectLst/>
                          <a:latin typeface="Constantia"/>
                        </a:rPr>
                        <a:t>Demands 2060 Mining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en-US" sz="1600" b="1" i="0" u="none" strike="noStrike" dirty="0">
                          <a:solidFill>
                            <a:srgbClr val="000000"/>
                          </a:solidFill>
                          <a:effectLst/>
                          <a:latin typeface="Constantia"/>
                        </a:rPr>
                        <a:t>All demands 2060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en-US" sz="1600" b="1" i="0" u="none" strike="noStrike" dirty="0">
                          <a:solidFill>
                            <a:srgbClr val="000000"/>
                          </a:solidFill>
                          <a:effectLst/>
                          <a:latin typeface="Constantia"/>
                        </a:rPr>
                        <a:t>% mining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r>
              <a:tr h="541021">
                <a:tc>
                  <a:txBody>
                    <a:bodyPr/>
                    <a:lstStyle/>
                    <a:p>
                      <a:pPr algn="r" fontAlgn="ctr"/>
                      <a:r>
                        <a:rPr lang="en-US" sz="1600" b="0" i="0" u="none" strike="noStrike" dirty="0">
                          <a:solidFill>
                            <a:srgbClr val="000000"/>
                          </a:solidFill>
                          <a:effectLst/>
                          <a:latin typeface="Constantia"/>
                        </a:rPr>
                        <a:t>Robertson</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r" fontAlgn="ctr"/>
                      <a:r>
                        <a:rPr lang="en-US" sz="1600" b="0" i="0" u="none" strike="noStrike" dirty="0">
                          <a:solidFill>
                            <a:srgbClr val="000000"/>
                          </a:solidFill>
                          <a:effectLst/>
                          <a:latin typeface="Constantia"/>
                        </a:rPr>
                        <a:t>19000</a:t>
                      </a:r>
                    </a:p>
                  </a:txBody>
                  <a:tcPr marL="9525" marR="342900"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ctr"/>
                      <a:r>
                        <a:rPr lang="en-US" sz="1600" b="0" i="0" u="none" strike="noStrike" dirty="0">
                          <a:solidFill>
                            <a:srgbClr val="000000"/>
                          </a:solidFill>
                          <a:effectLst/>
                          <a:latin typeface="Constantia"/>
                        </a:rPr>
                        <a:t>129000</a:t>
                      </a:r>
                    </a:p>
                  </a:txBody>
                  <a:tcPr marL="9525" marR="342900" marT="9525"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600" b="0" i="0" u="none" strike="noStrike" dirty="0">
                          <a:solidFill>
                            <a:srgbClr val="000000"/>
                          </a:solidFill>
                          <a:effectLst/>
                          <a:latin typeface="Constantia"/>
                        </a:rPr>
                        <a:t>14.73%</a:t>
                      </a:r>
                    </a:p>
                  </a:txBody>
                  <a:tcPr marL="9525" marR="342900"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Wise</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r" fontAlgn="ctr"/>
                      <a:r>
                        <a:rPr lang="en-US" sz="1600" b="0" i="0" u="none" strike="noStrike" dirty="0">
                          <a:solidFill>
                            <a:srgbClr val="000000"/>
                          </a:solidFill>
                          <a:effectLst/>
                          <a:latin typeface="Constantia"/>
                        </a:rPr>
                        <a:t>15000</a:t>
                      </a:r>
                    </a:p>
                  </a:txBody>
                  <a:tcPr marL="9525" marR="342900" marT="9525"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ctr"/>
                      <a:r>
                        <a:rPr lang="en-US" sz="1600" b="0" i="0" u="none" strike="noStrike" dirty="0">
                          <a:solidFill>
                            <a:srgbClr val="000000"/>
                          </a:solidFill>
                          <a:effectLst/>
                          <a:latin typeface="Constantia"/>
                        </a:rPr>
                        <a:t>38000</a:t>
                      </a:r>
                    </a:p>
                  </a:txBody>
                  <a:tcPr marL="9525" marR="342900" marT="9525" marB="0" anchor="ctr">
                    <a:lnL>
                      <a:noFill/>
                    </a:lnL>
                    <a:lnR>
                      <a:noFill/>
                    </a:lnR>
                    <a:lnT>
                      <a:noFill/>
                    </a:lnT>
                    <a:lnB>
                      <a:noFill/>
                    </a:lnB>
                    <a:solidFill>
                      <a:srgbClr val="FFFFFF"/>
                    </a:solidFill>
                  </a:tcPr>
                </a:tc>
                <a:tc>
                  <a:txBody>
                    <a:bodyPr/>
                    <a:lstStyle/>
                    <a:p>
                      <a:pPr algn="ctr" fontAlgn="ctr"/>
                      <a:r>
                        <a:rPr lang="en-US" sz="1600" b="0" i="0" u="none" strike="noStrike" dirty="0">
                          <a:solidFill>
                            <a:srgbClr val="000000"/>
                          </a:solidFill>
                          <a:effectLst/>
                          <a:latin typeface="Constantia"/>
                        </a:rPr>
                        <a:t>39.47%</a:t>
                      </a:r>
                    </a:p>
                  </a:txBody>
                  <a:tcPr marL="9525" marR="342900" marT="9525"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Comal</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r" fontAlgn="ctr"/>
                      <a:r>
                        <a:rPr lang="en-US" sz="1600" b="0" i="0" u="none" strike="noStrike" dirty="0">
                          <a:solidFill>
                            <a:srgbClr val="000000"/>
                          </a:solidFill>
                          <a:effectLst/>
                          <a:latin typeface="Constantia"/>
                        </a:rPr>
                        <a:t>14000</a:t>
                      </a:r>
                    </a:p>
                  </a:txBody>
                  <a:tcPr marL="9525" marR="342900" marT="9525"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ctr"/>
                      <a:r>
                        <a:rPr lang="en-US" sz="1600" b="0" i="0" u="none" strike="noStrike" dirty="0">
                          <a:solidFill>
                            <a:srgbClr val="000000"/>
                          </a:solidFill>
                          <a:effectLst/>
                          <a:latin typeface="Constantia"/>
                        </a:rPr>
                        <a:t>67500</a:t>
                      </a:r>
                    </a:p>
                  </a:txBody>
                  <a:tcPr marL="9525" marR="342900" marT="9525" marB="0" anchor="ctr">
                    <a:lnL>
                      <a:noFill/>
                    </a:lnL>
                    <a:lnR>
                      <a:noFill/>
                    </a:lnR>
                    <a:lnT>
                      <a:noFill/>
                    </a:lnT>
                    <a:lnB>
                      <a:noFill/>
                    </a:lnB>
                    <a:solidFill>
                      <a:srgbClr val="FFFFFF"/>
                    </a:solidFill>
                  </a:tcPr>
                </a:tc>
                <a:tc>
                  <a:txBody>
                    <a:bodyPr/>
                    <a:lstStyle/>
                    <a:p>
                      <a:pPr algn="ctr" fontAlgn="ctr"/>
                      <a:r>
                        <a:rPr lang="en-US" sz="1600" b="0" i="0" u="none" strike="noStrike" dirty="0">
                          <a:solidFill>
                            <a:srgbClr val="000000"/>
                          </a:solidFill>
                          <a:effectLst/>
                          <a:latin typeface="Constantia"/>
                        </a:rPr>
                        <a:t>20.74%</a:t>
                      </a:r>
                    </a:p>
                  </a:txBody>
                  <a:tcPr marL="9525" marR="342900" marT="9525"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Limestone</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r" fontAlgn="ctr"/>
                      <a:r>
                        <a:rPr lang="en-US" sz="1600" b="0" i="0" u="none" strike="noStrike" dirty="0">
                          <a:solidFill>
                            <a:srgbClr val="000000"/>
                          </a:solidFill>
                          <a:effectLst/>
                          <a:latin typeface="Constantia"/>
                        </a:rPr>
                        <a:t>10500</a:t>
                      </a:r>
                    </a:p>
                  </a:txBody>
                  <a:tcPr marL="9525" marR="342900" marT="9525"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ctr"/>
                      <a:r>
                        <a:rPr lang="en-US" sz="1600" b="0" i="0" u="none" strike="noStrike" dirty="0">
                          <a:solidFill>
                            <a:srgbClr val="000000"/>
                          </a:solidFill>
                          <a:effectLst/>
                          <a:latin typeface="Constantia"/>
                        </a:rPr>
                        <a:t>59000</a:t>
                      </a:r>
                    </a:p>
                  </a:txBody>
                  <a:tcPr marL="9525" marR="342900" marT="9525" marB="0" anchor="ctr">
                    <a:lnL>
                      <a:noFill/>
                    </a:lnL>
                    <a:lnR>
                      <a:noFill/>
                    </a:lnR>
                    <a:lnT>
                      <a:noFill/>
                    </a:lnT>
                    <a:lnB>
                      <a:noFill/>
                    </a:lnB>
                    <a:solidFill>
                      <a:srgbClr val="FFFFFF"/>
                    </a:solidFill>
                  </a:tcPr>
                </a:tc>
                <a:tc>
                  <a:txBody>
                    <a:bodyPr/>
                    <a:lstStyle/>
                    <a:p>
                      <a:pPr algn="ctr" fontAlgn="ctr"/>
                      <a:r>
                        <a:rPr lang="en-US" sz="1600" b="0" i="0" u="none" strike="noStrike" dirty="0">
                          <a:solidFill>
                            <a:srgbClr val="000000"/>
                          </a:solidFill>
                          <a:effectLst/>
                          <a:latin typeface="Constantia"/>
                        </a:rPr>
                        <a:t>17.80%</a:t>
                      </a:r>
                    </a:p>
                  </a:txBody>
                  <a:tcPr marL="9525" marR="342900" marT="9525"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Williamson</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r" fontAlgn="ctr"/>
                      <a:r>
                        <a:rPr lang="en-US" sz="1600" b="0" i="0" u="none" strike="noStrike" dirty="0">
                          <a:solidFill>
                            <a:srgbClr val="000000"/>
                          </a:solidFill>
                          <a:effectLst/>
                          <a:latin typeface="Constantia"/>
                        </a:rPr>
                        <a:t>10000</a:t>
                      </a:r>
                    </a:p>
                  </a:txBody>
                  <a:tcPr marL="9525" marR="342900" marT="9525"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ctr"/>
                      <a:r>
                        <a:rPr lang="en-US" sz="1600" b="0" i="0" u="none" strike="noStrike" dirty="0">
                          <a:solidFill>
                            <a:srgbClr val="000000"/>
                          </a:solidFill>
                          <a:effectLst/>
                          <a:latin typeface="Constantia"/>
                        </a:rPr>
                        <a:t>223000</a:t>
                      </a:r>
                    </a:p>
                  </a:txBody>
                  <a:tcPr marL="9525" marR="342900" marT="9525" marB="0" anchor="ctr">
                    <a:lnL>
                      <a:noFill/>
                    </a:lnL>
                    <a:lnR>
                      <a:noFill/>
                    </a:lnR>
                    <a:lnT>
                      <a:noFill/>
                    </a:lnT>
                    <a:lnB>
                      <a:noFill/>
                    </a:lnB>
                    <a:solidFill>
                      <a:srgbClr val="FFFFFF"/>
                    </a:solidFill>
                  </a:tcPr>
                </a:tc>
                <a:tc>
                  <a:txBody>
                    <a:bodyPr/>
                    <a:lstStyle/>
                    <a:p>
                      <a:pPr algn="ctr" fontAlgn="ctr"/>
                      <a:r>
                        <a:rPr lang="en-US" sz="1600" b="0" i="0" u="none" strike="noStrike" dirty="0">
                          <a:solidFill>
                            <a:srgbClr val="000000"/>
                          </a:solidFill>
                          <a:effectLst/>
                          <a:latin typeface="Constantia"/>
                        </a:rPr>
                        <a:t>4.48%</a:t>
                      </a:r>
                    </a:p>
                  </a:txBody>
                  <a:tcPr marL="9525" marR="342900" marT="9525"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Bastrop</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9D9D9"/>
                    </a:solidFill>
                  </a:tcPr>
                </a:tc>
                <a:tc>
                  <a:txBody>
                    <a:bodyPr/>
                    <a:lstStyle/>
                    <a:p>
                      <a:pPr algn="r" fontAlgn="ctr"/>
                      <a:r>
                        <a:rPr lang="en-US" sz="1600" b="0" i="0" u="none" strike="noStrike" dirty="0">
                          <a:solidFill>
                            <a:srgbClr val="000000"/>
                          </a:solidFill>
                          <a:effectLst/>
                          <a:latin typeface="Constantia"/>
                        </a:rPr>
                        <a:t>9000</a:t>
                      </a:r>
                    </a:p>
                  </a:txBody>
                  <a:tcPr marL="9525" marR="342900" marT="9525"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r" fontAlgn="ctr"/>
                      <a:r>
                        <a:rPr lang="en-US" sz="1600" b="0" i="0" u="none" strike="noStrike" dirty="0">
                          <a:solidFill>
                            <a:srgbClr val="000000"/>
                          </a:solidFill>
                          <a:effectLst/>
                          <a:latin typeface="Constantia"/>
                        </a:rPr>
                        <a:t>74000</a:t>
                      </a:r>
                    </a:p>
                  </a:txBody>
                  <a:tcPr marL="9525" marR="342900" marT="9525" marB="0" anchor="ctr">
                    <a:lnL>
                      <a:noFill/>
                    </a:lnL>
                    <a:lnR>
                      <a:noFill/>
                    </a:lnR>
                    <a:lnT>
                      <a:noFill/>
                    </a:lnT>
                    <a:lnB>
                      <a:noFill/>
                    </a:lnB>
                    <a:solidFill>
                      <a:srgbClr val="FFFFFF"/>
                    </a:solidFill>
                  </a:tcPr>
                </a:tc>
                <a:tc>
                  <a:txBody>
                    <a:bodyPr/>
                    <a:lstStyle/>
                    <a:p>
                      <a:pPr algn="ctr" fontAlgn="ctr"/>
                      <a:r>
                        <a:rPr lang="en-US" sz="1600" b="0" i="0" u="none" strike="noStrike" dirty="0">
                          <a:solidFill>
                            <a:srgbClr val="000000"/>
                          </a:solidFill>
                          <a:effectLst/>
                          <a:latin typeface="Constantia"/>
                        </a:rPr>
                        <a:t>12.16%</a:t>
                      </a:r>
                    </a:p>
                  </a:txBody>
                  <a:tcPr marL="9525" marR="342900" marT="9525"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541021">
                <a:tc>
                  <a:txBody>
                    <a:bodyPr/>
                    <a:lstStyle/>
                    <a:p>
                      <a:pPr algn="r" fontAlgn="ctr"/>
                      <a:r>
                        <a:rPr lang="en-US" sz="1600" b="0" i="0" u="none" strike="noStrike" dirty="0">
                          <a:solidFill>
                            <a:srgbClr val="000000"/>
                          </a:solidFill>
                          <a:effectLst/>
                          <a:latin typeface="Constantia"/>
                        </a:rPr>
                        <a:t>Burnet</a:t>
                      </a:r>
                    </a:p>
                  </a:txBody>
                  <a:tcPr marL="9525" marR="228600"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sz="1600" b="0" i="0" u="none" strike="noStrike" dirty="0">
                          <a:solidFill>
                            <a:srgbClr val="000000"/>
                          </a:solidFill>
                          <a:effectLst/>
                          <a:latin typeface="Constantia"/>
                        </a:rPr>
                        <a:t>8000</a:t>
                      </a:r>
                    </a:p>
                  </a:txBody>
                  <a:tcPr marL="9525" marR="342900" marT="9525"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sz="1600" b="0" i="0" u="none" strike="noStrike" dirty="0">
                          <a:solidFill>
                            <a:srgbClr val="000000"/>
                          </a:solidFill>
                          <a:effectLst/>
                          <a:latin typeface="Constantia"/>
                        </a:rPr>
                        <a:t>25000</a:t>
                      </a:r>
                    </a:p>
                  </a:txBody>
                  <a:tcPr marL="9525" marR="342900" marT="9525"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0" i="0" u="none" strike="noStrike" dirty="0">
                          <a:solidFill>
                            <a:srgbClr val="000000"/>
                          </a:solidFill>
                          <a:effectLst/>
                          <a:latin typeface="Constantia"/>
                        </a:rPr>
                        <a:t>32.00%</a:t>
                      </a:r>
                    </a:p>
                  </a:txBody>
                  <a:tcPr marL="9525" marR="342900"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1168485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420112"/>
          </a:xfrm>
        </p:spPr>
        <p:txBody>
          <a:bodyPr>
            <a:noAutofit/>
          </a:bodyPr>
          <a:lstStyle/>
          <a:p>
            <a:pPr marL="914400"/>
            <a:r>
              <a:rPr lang="en-US" sz="2000" dirty="0">
                <a:solidFill>
                  <a:schemeClr val="tx1"/>
                </a:solidFill>
                <a:latin typeface="+mn-lt"/>
              </a:rPr>
              <a:t> </a:t>
            </a:r>
            <a:r>
              <a:rPr lang="en-US" sz="2000" dirty="0" smtClean="0">
                <a:solidFill>
                  <a:schemeClr val="tx1"/>
                </a:solidFill>
                <a:latin typeface="+mn-lt"/>
              </a:rPr>
              <a:t>   </a:t>
            </a:r>
            <a:r>
              <a:rPr lang="en-US" sz="2200" dirty="0" smtClean="0">
                <a:solidFill>
                  <a:schemeClr val="tx1"/>
                </a:solidFill>
                <a:latin typeface="+mn-lt"/>
              </a:rPr>
              <a:t>Needs for Mining Water and All uses in 2020</a:t>
            </a:r>
            <a:br>
              <a:rPr lang="en-US" sz="2200" dirty="0" smtClean="0">
                <a:solidFill>
                  <a:schemeClr val="tx1"/>
                </a:solidFill>
                <a:latin typeface="+mn-lt"/>
              </a:rPr>
            </a:br>
            <a:r>
              <a:rPr lang="en-US" sz="2200" dirty="0">
                <a:solidFill>
                  <a:schemeClr val="tx1"/>
                </a:solidFill>
                <a:latin typeface="+mn-lt"/>
              </a:rPr>
              <a:t/>
            </a:r>
            <a:br>
              <a:rPr lang="en-US" sz="2200" dirty="0">
                <a:solidFill>
                  <a:schemeClr val="tx1"/>
                </a:solidFill>
                <a:latin typeface="+mn-lt"/>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	</a:t>
            </a:r>
            <a:r>
              <a:rPr lang="en-US" sz="2000" dirty="0" smtClean="0">
                <a:solidFill>
                  <a:schemeClr val="tx1"/>
                </a:solidFill>
                <a:latin typeface="+mn-lt"/>
              </a:rPr>
              <a:t>	</a:t>
            </a:r>
            <a:r>
              <a:rPr lang="en-US" sz="2200" u="sng" dirty="0" smtClean="0">
                <a:solidFill>
                  <a:schemeClr val="tx1"/>
                </a:solidFill>
                <a:latin typeface="+mn-lt"/>
              </a:rPr>
              <a:t>Mining Needs		Total Needs</a:t>
            </a:r>
            <a:r>
              <a:rPr lang="en-US" sz="2200" dirty="0">
                <a:solidFill>
                  <a:schemeClr val="tx1"/>
                </a:solidFill>
                <a:latin typeface="+mn-lt"/>
              </a:rPr>
              <a:t/>
            </a:r>
            <a:br>
              <a:rPr lang="en-US" sz="2200" dirty="0">
                <a:solidFill>
                  <a:schemeClr val="tx1"/>
                </a:solidFill>
                <a:latin typeface="+mn-lt"/>
              </a:rPr>
            </a:br>
            <a:r>
              <a:rPr lang="en-US" sz="2200" dirty="0" smtClean="0">
                <a:solidFill>
                  <a:schemeClr val="tx1"/>
                </a:solidFill>
                <a:latin typeface="+mn-lt"/>
              </a:rPr>
              <a:t>Region I	     ~30,000		   ~83,000</a:t>
            </a:r>
            <a:br>
              <a:rPr lang="en-US" sz="2200" dirty="0" smtClean="0">
                <a:solidFill>
                  <a:schemeClr val="tx1"/>
                </a:solidFill>
                <a:latin typeface="+mn-lt"/>
              </a:rPr>
            </a:br>
            <a:r>
              <a:rPr lang="en-US" sz="2200" dirty="0" smtClean="0">
                <a:solidFill>
                  <a:schemeClr val="tx1"/>
                </a:solidFill>
                <a:latin typeface="+mn-lt"/>
              </a:rPr>
              <a:t>Region N	     ~  8,000		   ~ 14,000</a:t>
            </a:r>
            <a:r>
              <a:rPr lang="en-US" sz="2200" dirty="0">
                <a:latin typeface="+mn-lt"/>
              </a:rPr>
              <a:t/>
            </a:r>
            <a:br>
              <a:rPr lang="en-US" sz="2200" dirty="0">
                <a:latin typeface="+mn-lt"/>
              </a:rPr>
            </a:br>
            <a:endParaRPr lang="en-US" sz="2200" dirty="0">
              <a:latin typeface="+mn-lt"/>
            </a:endParaRPr>
          </a:p>
        </p:txBody>
      </p:sp>
      <p:sp>
        <p:nvSpPr>
          <p:cNvPr id="3" name="Content Placeholder 2"/>
          <p:cNvSpPr>
            <a:spLocks noGrp="1"/>
          </p:cNvSpPr>
          <p:nvPr>
            <p:ph idx="1"/>
          </p:nvPr>
        </p:nvSpPr>
        <p:spPr>
          <a:xfrm>
            <a:off x="457200" y="3124200"/>
            <a:ext cx="8229600" cy="3200400"/>
          </a:xfrm>
        </p:spPr>
        <p:txBody>
          <a:bodyPr>
            <a:normAutofit/>
          </a:bodyPr>
          <a:lstStyle/>
          <a:p>
            <a:endParaRPr lang="en-US" dirty="0" smtClean="0"/>
          </a:p>
          <a:p>
            <a:pPr marL="0" indent="0" algn="ctr">
              <a:buNone/>
            </a:pPr>
            <a:r>
              <a:rPr lang="en-US" sz="2200" dirty="0"/>
              <a:t>Unmet </a:t>
            </a:r>
            <a:r>
              <a:rPr lang="en-US" sz="2200" dirty="0" smtClean="0"/>
              <a:t>Needs </a:t>
            </a:r>
            <a:r>
              <a:rPr lang="en-US" sz="2200" dirty="0"/>
              <a:t>for Mining Water Identified in the 2012 Water Plan</a:t>
            </a:r>
            <a:endParaRPr lang="en-US" sz="2200" u="sng" dirty="0" smtClean="0"/>
          </a:p>
          <a:p>
            <a:endParaRPr lang="en-US" u="sng" dirty="0" smtClean="0"/>
          </a:p>
          <a:p>
            <a:pPr marL="1527048" lvl="5" indent="0">
              <a:buNone/>
            </a:pPr>
            <a:r>
              <a:rPr lang="en-US" sz="2400" u="sng" dirty="0" smtClean="0"/>
              <a:t>	2010</a:t>
            </a:r>
            <a:r>
              <a:rPr lang="en-US" sz="2400" u="sng" dirty="0"/>
              <a:t>	2020	2030	2040	2050	2060</a:t>
            </a:r>
            <a:endParaRPr lang="en-US" sz="2400" dirty="0"/>
          </a:p>
          <a:p>
            <a:pPr>
              <a:spcBef>
                <a:spcPts val="0"/>
              </a:spcBef>
            </a:pPr>
            <a:r>
              <a:rPr lang="en-US" sz="2200" dirty="0" smtClean="0"/>
              <a:t>Region I</a:t>
            </a:r>
            <a:r>
              <a:rPr lang="en-US" sz="2200" dirty="0"/>
              <a:t>	</a:t>
            </a:r>
            <a:r>
              <a:rPr lang="en-US" sz="2200" dirty="0" smtClean="0"/>
              <a:t>7,772</a:t>
            </a:r>
            <a:r>
              <a:rPr lang="en-US" sz="2200" dirty="0"/>
              <a:t>	8,620	9,191	9,760	10,333	10,772</a:t>
            </a:r>
          </a:p>
          <a:p>
            <a:pPr>
              <a:spcBef>
                <a:spcPts val="0"/>
              </a:spcBef>
            </a:pPr>
            <a:r>
              <a:rPr lang="en-US" sz="2200" dirty="0"/>
              <a:t>Region </a:t>
            </a:r>
            <a:r>
              <a:rPr lang="en-US" sz="2200" dirty="0" smtClean="0"/>
              <a:t>N</a:t>
            </a:r>
            <a:r>
              <a:rPr lang="en-US" sz="2200" dirty="0"/>
              <a:t>	</a:t>
            </a:r>
            <a:r>
              <a:rPr lang="en-US" sz="2200" dirty="0" smtClean="0"/>
              <a:t>1,591</a:t>
            </a:r>
            <a:r>
              <a:rPr lang="en-US" sz="2200" dirty="0"/>
              <a:t>	2,448	3,023	3,374	3,660	3,876</a:t>
            </a:r>
          </a:p>
          <a:p>
            <a:pPr>
              <a:spcBef>
                <a:spcPts val="0"/>
              </a:spcBef>
            </a:pPr>
            <a:r>
              <a:rPr lang="en-US" dirty="0"/>
              <a:t> </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531224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en-US" sz="2800" b="1" dirty="0" smtClean="0">
                <a:solidFill>
                  <a:schemeClr val="tx1"/>
                </a:solidFill>
              </a:rPr>
              <a:t>Example of Sources for Use and Demand Data</a:t>
            </a:r>
            <a:endParaRPr lang="en-US" sz="2800" b="1" dirty="0">
              <a:solidFill>
                <a:schemeClr val="tx1"/>
              </a:solidFill>
            </a:endParaRPr>
          </a:p>
        </p:txBody>
      </p:sp>
      <p:sp>
        <p:nvSpPr>
          <p:cNvPr id="3" name="Content Placeholder 2"/>
          <p:cNvSpPr>
            <a:spLocks noGrp="1"/>
          </p:cNvSpPr>
          <p:nvPr>
            <p:ph idx="1"/>
          </p:nvPr>
        </p:nvSpPr>
        <p:spPr>
          <a:xfrm>
            <a:off x="457200" y="1600200"/>
            <a:ext cx="8229600" cy="4724400"/>
          </a:xfrm>
        </p:spPr>
        <p:txBody>
          <a:bodyPr>
            <a:normAutofit/>
          </a:bodyPr>
          <a:lstStyle/>
          <a:p>
            <a:pPr indent="0">
              <a:lnSpc>
                <a:spcPct val="110000"/>
              </a:lnSpc>
              <a:spcBef>
                <a:spcPts val="0"/>
              </a:spcBef>
            </a:pPr>
            <a:r>
              <a:rPr lang="en-US" sz="2000" dirty="0" smtClean="0"/>
              <a:t>TWDB:  Surveys for </a:t>
            </a:r>
            <a:r>
              <a:rPr lang="en-US" sz="2000" dirty="0"/>
              <a:t>all </a:t>
            </a:r>
            <a:r>
              <a:rPr lang="en-US" sz="2000" dirty="0" smtClean="0"/>
              <a:t>mining </a:t>
            </a:r>
          </a:p>
          <a:p>
            <a:pPr indent="0">
              <a:lnSpc>
                <a:spcPct val="110000"/>
              </a:lnSpc>
              <a:spcBef>
                <a:spcPts val="0"/>
              </a:spcBef>
            </a:pPr>
            <a:r>
              <a:rPr lang="en-US" sz="2000" dirty="0"/>
              <a:t>	Chapter 16, Tex. Water Code, § 16.012(m</a:t>
            </a:r>
            <a:r>
              <a:rPr lang="en-US" sz="2000" dirty="0" smtClean="0"/>
              <a:t>)</a:t>
            </a:r>
          </a:p>
          <a:p>
            <a:pPr marL="393192" lvl="1" indent="0">
              <a:lnSpc>
                <a:spcPct val="110000"/>
              </a:lnSpc>
              <a:spcBef>
                <a:spcPts val="0"/>
              </a:spcBef>
              <a:buNone/>
            </a:pPr>
            <a:endParaRPr lang="en-US" sz="2000" dirty="0"/>
          </a:p>
          <a:p>
            <a:pPr marL="393192" lvl="1" indent="0">
              <a:lnSpc>
                <a:spcPct val="110000"/>
              </a:lnSpc>
              <a:spcBef>
                <a:spcPts val="0"/>
              </a:spcBef>
              <a:buNone/>
            </a:pPr>
            <a:r>
              <a:rPr lang="en-US" sz="2000" dirty="0" smtClean="0"/>
              <a:t>Ground water districts:  For groundwater for most mining:</a:t>
            </a:r>
          </a:p>
          <a:p>
            <a:pPr marL="393192" lvl="1" indent="0">
              <a:lnSpc>
                <a:spcPct val="110000"/>
              </a:lnSpc>
              <a:spcBef>
                <a:spcPts val="0"/>
              </a:spcBef>
              <a:buNone/>
            </a:pPr>
            <a:r>
              <a:rPr lang="en-US" sz="2000" dirty="0"/>
              <a:t>	Chapter 36, Tex. Water Code. § 36.111 </a:t>
            </a:r>
          </a:p>
          <a:p>
            <a:pPr marL="393192" lvl="1" indent="0">
              <a:lnSpc>
                <a:spcPct val="110000"/>
              </a:lnSpc>
              <a:spcBef>
                <a:spcPts val="0"/>
              </a:spcBef>
              <a:buNone/>
            </a:pPr>
            <a:endParaRPr lang="en-US" sz="2000" dirty="0" smtClean="0"/>
          </a:p>
          <a:p>
            <a:pPr marL="393192" lvl="1" indent="0">
              <a:lnSpc>
                <a:spcPct val="110000"/>
              </a:lnSpc>
              <a:spcBef>
                <a:spcPts val="0"/>
              </a:spcBef>
              <a:buNone/>
            </a:pPr>
            <a:r>
              <a:rPr lang="en-US" sz="2000" dirty="0" smtClean="0"/>
              <a:t>Railroad Commission for oil and gas and coal mining</a:t>
            </a:r>
            <a:endParaRPr lang="en-US" sz="2000" dirty="0"/>
          </a:p>
          <a:p>
            <a:pPr marL="393192" lvl="1" indent="0">
              <a:lnSpc>
                <a:spcPct val="110000"/>
              </a:lnSpc>
              <a:spcBef>
                <a:spcPts val="0"/>
              </a:spcBef>
              <a:buNone/>
            </a:pPr>
            <a:r>
              <a:rPr lang="en-US" sz="2000" dirty="0"/>
              <a:t>	 Chapter 36, Tex. Water Code Ann. § 36.117 </a:t>
            </a:r>
            <a:endParaRPr lang="en-US" sz="2000" dirty="0" smtClean="0"/>
          </a:p>
          <a:p>
            <a:pPr marL="393192" lvl="1" indent="0">
              <a:lnSpc>
                <a:spcPct val="110000"/>
              </a:lnSpc>
              <a:spcBef>
                <a:spcPts val="0"/>
              </a:spcBef>
              <a:buNone/>
            </a:pPr>
            <a:endParaRPr lang="en-US" sz="2000" dirty="0"/>
          </a:p>
          <a:p>
            <a:pPr marL="393192" lvl="1" indent="0">
              <a:lnSpc>
                <a:spcPct val="110000"/>
              </a:lnSpc>
              <a:spcBef>
                <a:spcPts val="0"/>
              </a:spcBef>
              <a:buNone/>
            </a:pPr>
            <a:r>
              <a:rPr lang="en-US" sz="2000" dirty="0" smtClean="0"/>
              <a:t>Railroad Commission and Texas Commission on Environmental Quality for </a:t>
            </a:r>
            <a:r>
              <a:rPr lang="en-US" sz="2000" dirty="0"/>
              <a:t>Uranium Mining: </a:t>
            </a:r>
            <a:endParaRPr lang="en-US" sz="2000" dirty="0" smtClean="0"/>
          </a:p>
          <a:p>
            <a:pPr lvl="2" indent="0">
              <a:lnSpc>
                <a:spcPct val="110000"/>
              </a:lnSpc>
              <a:spcBef>
                <a:spcPts val="0"/>
              </a:spcBef>
              <a:buNone/>
            </a:pPr>
            <a:r>
              <a:rPr lang="en-US" sz="2000" dirty="0" smtClean="0"/>
              <a:t>Chapter </a:t>
            </a:r>
            <a:r>
              <a:rPr lang="en-US" sz="2000" dirty="0"/>
              <a:t>27 Tex. Water Code § 27.024</a:t>
            </a:r>
          </a:p>
          <a:p>
            <a:pPr lvl="1" indent="0">
              <a:lnSpc>
                <a:spcPct val="110000"/>
              </a:lnSpc>
              <a:spcBef>
                <a:spcPts val="0"/>
              </a:spcBef>
              <a:buNone/>
            </a:pPr>
            <a:r>
              <a:rPr lang="en-US" sz="2000" dirty="0" smtClean="0"/>
              <a:t>	Chapter  </a:t>
            </a:r>
            <a:r>
              <a:rPr lang="en-US" sz="2000" dirty="0"/>
              <a:t>131 Nat. Resources Code § 131.354</a:t>
            </a:r>
          </a:p>
          <a:p>
            <a:pPr marL="393192" lvl="1" indent="0">
              <a:lnSpc>
                <a:spcPct val="110000"/>
              </a:lnSpc>
              <a:spcBef>
                <a:spcPts val="0"/>
              </a:spcBef>
              <a:buNone/>
            </a:pPr>
            <a:endParaRPr lang="en-US" sz="2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Tree>
    <p:extLst>
      <p:ext uri="{BB962C8B-B14F-4D97-AF65-F5344CB8AC3E}">
        <p14:creationId xmlns:p14="http://schemas.microsoft.com/office/powerpoint/2010/main" val="1448117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1837492"/>
            <a:ext cx="7467600" cy="4401205"/>
          </a:xfrm>
          <a:prstGeom prst="rect">
            <a:avLst/>
          </a:prstGeom>
        </p:spPr>
        <p:txBody>
          <a:bodyPr wrap="square" anchor="ctr">
            <a:spAutoFit/>
          </a:bodyPr>
          <a:lstStyle/>
          <a:p>
            <a:r>
              <a:rPr lang="en-US" sz="1600" dirty="0" smtClean="0"/>
              <a:t>[</a:t>
            </a:r>
            <a:r>
              <a:rPr lang="en-US" sz="2000" dirty="0"/>
              <a:t>TWDB] may conduct surveys of entities using groundwater and surface water for municipal, industrial, power generation, or </a:t>
            </a:r>
            <a:r>
              <a:rPr lang="en-US" sz="2000" b="1" dirty="0"/>
              <a:t>mining</a:t>
            </a:r>
            <a:r>
              <a:rPr lang="en-US" sz="2000" dirty="0"/>
              <a:t> purposes at intervals . . .  </a:t>
            </a:r>
            <a:r>
              <a:rPr lang="en-US" sz="2000" b="1" dirty="0"/>
              <a:t>to gather data to be used for long-term water supply planning. </a:t>
            </a:r>
            <a:endParaRPr lang="en-US" sz="2000" b="1" dirty="0" smtClean="0"/>
          </a:p>
          <a:p>
            <a:endParaRPr lang="en-US" sz="2000" dirty="0" smtClean="0"/>
          </a:p>
          <a:p>
            <a:r>
              <a:rPr lang="en-US" sz="2000" dirty="0" smtClean="0"/>
              <a:t>Recipients </a:t>
            </a:r>
            <a:r>
              <a:rPr lang="en-US" sz="2000" dirty="0"/>
              <a:t>of the survey shall complete and </a:t>
            </a:r>
            <a:r>
              <a:rPr lang="en-US" sz="2000" dirty="0" smtClean="0"/>
              <a:t>return </a:t>
            </a:r>
            <a:r>
              <a:rPr lang="en-US" sz="2000" dirty="0"/>
              <a:t>the survey . . . </a:t>
            </a:r>
            <a:r>
              <a:rPr lang="en-US" sz="2000" dirty="0" smtClean="0"/>
              <a:t>.</a:t>
            </a:r>
            <a:endParaRPr lang="en-US" sz="2000" dirty="0"/>
          </a:p>
          <a:p>
            <a:endParaRPr lang="en-US" sz="2000" dirty="0" smtClean="0"/>
          </a:p>
          <a:p>
            <a:r>
              <a:rPr lang="en-US" sz="2000" dirty="0" smtClean="0"/>
              <a:t>A </a:t>
            </a:r>
            <a:r>
              <a:rPr lang="en-US" sz="2000" dirty="0"/>
              <a:t>person who fails to timely complete and return the survey is not eligible for funding from the board for board programs and is ineligible to obtain permits, permit amendments, or permit renewals from the commission under Chapter 11. </a:t>
            </a:r>
            <a:endParaRPr lang="en-US" sz="2000" dirty="0" smtClean="0"/>
          </a:p>
          <a:p>
            <a:endParaRPr lang="en-US" sz="2000" dirty="0" smtClean="0"/>
          </a:p>
          <a:p>
            <a:r>
              <a:rPr lang="en-US" sz="2000" dirty="0" smtClean="0"/>
              <a:t>A </a:t>
            </a:r>
            <a:r>
              <a:rPr lang="en-US" sz="2000" dirty="0"/>
              <a:t>person who fails to complete and return the survey commits an offense that is punishable as a Class C misdemeanor.  </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052" y="4572000"/>
            <a:ext cx="865548" cy="2182200"/>
          </a:xfrm>
          <a:prstGeom prst="rect">
            <a:avLst/>
          </a:prstGeom>
        </p:spPr>
      </p:pic>
      <p:sp>
        <p:nvSpPr>
          <p:cNvPr id="2" name="TextBox 1"/>
          <p:cNvSpPr txBox="1"/>
          <p:nvPr/>
        </p:nvSpPr>
        <p:spPr>
          <a:xfrm>
            <a:off x="419100" y="685800"/>
            <a:ext cx="8305800" cy="830997"/>
          </a:xfrm>
          <a:prstGeom prst="rect">
            <a:avLst/>
          </a:prstGeom>
          <a:noFill/>
        </p:spPr>
        <p:txBody>
          <a:bodyPr wrap="square" rtlCol="0">
            <a:spAutoFit/>
          </a:bodyPr>
          <a:lstStyle/>
          <a:p>
            <a:pPr algn="ctr"/>
            <a:r>
              <a:rPr lang="en-US" sz="2400" b="1" dirty="0" smtClean="0"/>
              <a:t>Survey Authority </a:t>
            </a:r>
            <a:r>
              <a:rPr lang="en-US" sz="2400" b="1" dirty="0"/>
              <a:t>to the TWDB </a:t>
            </a:r>
            <a:endParaRPr lang="en-US" sz="2400" b="1" dirty="0" smtClean="0"/>
          </a:p>
          <a:p>
            <a:pPr algn="ctr"/>
            <a:r>
              <a:rPr lang="en-US" sz="2400" b="1" dirty="0" smtClean="0"/>
              <a:t>Section </a:t>
            </a:r>
            <a:r>
              <a:rPr lang="en-US" sz="2400" b="1" dirty="0"/>
              <a:t>16.012(m) Tex. Water Code </a:t>
            </a:r>
            <a:r>
              <a:rPr lang="en-US" sz="2400" b="1" dirty="0" smtClean="0"/>
              <a:t>Provides:</a:t>
            </a:r>
            <a:endParaRPr lang="en-US" dirty="0"/>
          </a:p>
        </p:txBody>
      </p:sp>
    </p:spTree>
    <p:extLst>
      <p:ext uri="{BB962C8B-B14F-4D97-AF65-F5344CB8AC3E}">
        <p14:creationId xmlns:p14="http://schemas.microsoft.com/office/powerpoint/2010/main" val="1168485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a:bodyPr>
          <a:lstStyle/>
          <a:p>
            <a:pPr algn="ctr"/>
            <a:r>
              <a:rPr lang="en-US" sz="2800" b="1" dirty="0" smtClean="0"/>
              <a:t>Reports for Surface Water Use</a:t>
            </a:r>
            <a:endParaRPr lang="en-US" sz="2800" b="1" dirty="0"/>
          </a:p>
        </p:txBody>
      </p:sp>
      <p:sp>
        <p:nvSpPr>
          <p:cNvPr id="3" name="Content Placeholder 2"/>
          <p:cNvSpPr>
            <a:spLocks noGrp="1"/>
          </p:cNvSpPr>
          <p:nvPr>
            <p:ph idx="1"/>
          </p:nvPr>
        </p:nvSpPr>
        <p:spPr>
          <a:xfrm>
            <a:off x="457200" y="1219200"/>
            <a:ext cx="8229600" cy="5105400"/>
          </a:xfrm>
        </p:spPr>
        <p:txBody>
          <a:bodyPr>
            <a:normAutofit fontScale="77500" lnSpcReduction="20000"/>
          </a:bodyPr>
          <a:lstStyle/>
          <a:p>
            <a:pPr algn="ctr"/>
            <a:r>
              <a:rPr lang="en-US" dirty="0"/>
              <a:t>ANNUAL REPORT. </a:t>
            </a:r>
            <a:r>
              <a:rPr lang="en-US" dirty="0" smtClean="0"/>
              <a:t>Section</a:t>
            </a:r>
            <a:r>
              <a:rPr lang="en-US" dirty="0"/>
              <a:t> 11.031.  </a:t>
            </a:r>
            <a:r>
              <a:rPr lang="en-US" dirty="0" smtClean="0"/>
              <a:t>Tex. Water Code</a:t>
            </a:r>
          </a:p>
          <a:p>
            <a:endParaRPr lang="en-US" dirty="0"/>
          </a:p>
          <a:p>
            <a:r>
              <a:rPr lang="en-US" dirty="0" smtClean="0"/>
              <a:t>(</a:t>
            </a:r>
            <a:r>
              <a:rPr lang="en-US" dirty="0"/>
              <a:t>a) Not later than March 1 of each year, each person who has a water right issued by the commission or who impounded, diverted, or otherwise used state water during the preceding calendar year shall submit a written report to the commission on a form prescribed by the commission. </a:t>
            </a:r>
            <a:endParaRPr lang="en-US" dirty="0" smtClean="0"/>
          </a:p>
          <a:p>
            <a:r>
              <a:rPr lang="en-US" dirty="0" smtClean="0"/>
              <a:t>(</a:t>
            </a:r>
            <a:r>
              <a:rPr lang="en-US" dirty="0"/>
              <a:t>b)  A person who fails to file an annual report with the commission as required by this section is liable to a penalty of $25, plus $1 per day for each day he fails to file the statement after March 1. However, the maximum penalty under this section is $150. The state may sue to recover the penalty.</a:t>
            </a:r>
          </a:p>
          <a:p>
            <a:r>
              <a:rPr lang="en-US" dirty="0" smtClean="0"/>
              <a:t>(</a:t>
            </a:r>
            <a:r>
              <a:rPr lang="en-US" dirty="0"/>
              <a:t>d)  Each person who has a water right issued by the commission or who impounds, diverts, or otherwise uses state water shall maintain water use information required under Subsection (a) on a monthly basis during the months a water rights holder uses permitted water.  The person shall make the information available to the commission on the commission's request.</a:t>
            </a:r>
          </a:p>
        </p:txBody>
      </p:sp>
    </p:spTree>
    <p:extLst>
      <p:ext uri="{BB962C8B-B14F-4D97-AF65-F5344CB8AC3E}">
        <p14:creationId xmlns:p14="http://schemas.microsoft.com/office/powerpoint/2010/main" val="9192612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3168</TotalTime>
  <Words>1461</Words>
  <Application>Microsoft Office PowerPoint</Application>
  <PresentationFormat>On-screen Show (4:3)</PresentationFormat>
  <Paragraphs>180</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PowerPoint Presentation</vt:lpstr>
      <vt:lpstr>PowerPoint Presentation</vt:lpstr>
      <vt:lpstr>PowerPoint Presentation</vt:lpstr>
      <vt:lpstr>PowerPoint Presentation</vt:lpstr>
      <vt:lpstr>PowerPoint Presentation</vt:lpstr>
      <vt:lpstr>    Needs for Mining Water and All uses in 2020     Mining Needs  Total Needs Region I      ~30,000     ~83,000 Region N      ~  8,000     ~ 14,000 </vt:lpstr>
      <vt:lpstr>Example of Sources for Use and Demand Data</vt:lpstr>
      <vt:lpstr>PowerPoint Presentation</vt:lpstr>
      <vt:lpstr>Reports for Surface Water Use</vt:lpstr>
      <vt:lpstr>PowerPoint Presentation</vt:lpstr>
      <vt:lpstr>PowerPoint Presentation</vt:lpstr>
      <vt:lpstr>PowerPoint Presentation</vt:lpstr>
      <vt:lpstr>CONCLUSION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and Groundwater Mining Panel Presentation  at the Texas Groundwater Summit  August 28, 2013  by Richard Lowerre  Lowerre, Frederick, Perales, Allmon &amp; Rockwell Austin, Texas 78701</dc:title>
  <dc:creator>Reception</dc:creator>
  <cp:lastModifiedBy>Dawn</cp:lastModifiedBy>
  <cp:revision>110</cp:revision>
  <cp:lastPrinted>2013-09-11T14:51:18Z</cp:lastPrinted>
  <dcterms:created xsi:type="dcterms:W3CDTF">2013-08-20T20:11:53Z</dcterms:created>
  <dcterms:modified xsi:type="dcterms:W3CDTF">2013-09-24T14:37:32Z</dcterms:modified>
</cp:coreProperties>
</file>